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sldIdLst>
    <p:sldId id="415" r:id="rId2"/>
    <p:sldId id="452" r:id="rId3"/>
    <p:sldId id="444" r:id="rId4"/>
    <p:sldId id="445" r:id="rId5"/>
    <p:sldId id="446" r:id="rId6"/>
    <p:sldId id="451" r:id="rId7"/>
    <p:sldId id="453" r:id="rId8"/>
    <p:sldId id="454" r:id="rId9"/>
    <p:sldId id="455" r:id="rId10"/>
    <p:sldId id="456" r:id="rId11"/>
    <p:sldId id="457" r:id="rId12"/>
    <p:sldId id="458" r:id="rId13"/>
    <p:sldId id="459" r:id="rId14"/>
    <p:sldId id="460" r:id="rId15"/>
    <p:sldId id="461" r:id="rId16"/>
    <p:sldId id="462" r:id="rId17"/>
    <p:sldId id="463" r:id="rId18"/>
    <p:sldId id="470" r:id="rId19"/>
    <p:sldId id="464" r:id="rId20"/>
    <p:sldId id="469" r:id="rId21"/>
    <p:sldId id="465" r:id="rId22"/>
    <p:sldId id="466" r:id="rId23"/>
    <p:sldId id="468" r:id="rId24"/>
    <p:sldId id="467" r:id="rId25"/>
    <p:sldId id="471" r:id="rId26"/>
    <p:sldId id="472" r:id="rId27"/>
    <p:sldId id="473" r:id="rId28"/>
    <p:sldId id="474" r:id="rId29"/>
    <p:sldId id="475" r:id="rId30"/>
    <p:sldId id="476" r:id="rId31"/>
    <p:sldId id="477" r:id="rId32"/>
    <p:sldId id="478" r:id="rId33"/>
    <p:sldId id="479" r:id="rId34"/>
    <p:sldId id="480" r:id="rId35"/>
    <p:sldId id="481" r:id="rId36"/>
    <p:sldId id="483" r:id="rId37"/>
    <p:sldId id="484" r:id="rId38"/>
    <p:sldId id="485" r:id="rId39"/>
    <p:sldId id="486" r:id="rId40"/>
    <p:sldId id="487" r:id="rId41"/>
    <p:sldId id="488" r:id="rId42"/>
    <p:sldId id="489" r:id="rId43"/>
    <p:sldId id="490" r:id="rId44"/>
    <p:sldId id="491" r:id="rId45"/>
    <p:sldId id="492" r:id="rId46"/>
    <p:sldId id="493" r:id="rId47"/>
    <p:sldId id="494" r:id="rId48"/>
    <p:sldId id="495" r:id="rId49"/>
    <p:sldId id="496" r:id="rId50"/>
    <p:sldId id="497" r:id="rId51"/>
    <p:sldId id="498" r:id="rId52"/>
    <p:sldId id="499" r:id="rId53"/>
    <p:sldId id="500" r:id="rId54"/>
    <p:sldId id="501" r:id="rId55"/>
    <p:sldId id="502" r:id="rId56"/>
    <p:sldId id="503" r:id="rId57"/>
    <p:sldId id="504" r:id="rId58"/>
    <p:sldId id="505" r:id="rId59"/>
    <p:sldId id="506" r:id="rId60"/>
    <p:sldId id="507" r:id="rId61"/>
    <p:sldId id="508" r:id="rId62"/>
    <p:sldId id="509" r:id="rId63"/>
    <p:sldId id="510" r:id="rId64"/>
    <p:sldId id="511" r:id="rId65"/>
    <p:sldId id="512" r:id="rId66"/>
    <p:sldId id="513" r:id="rId67"/>
    <p:sldId id="514" r:id="rId68"/>
    <p:sldId id="515" r:id="rId69"/>
    <p:sldId id="516" r:id="rId70"/>
    <p:sldId id="517" r:id="rId71"/>
  </p:sldIdLst>
  <p:sldSz cx="9144000" cy="6858000" type="screen4x3"/>
  <p:notesSz cx="6858000" cy="9144000"/>
  <p:defaultTex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0000"/>
    <a:srgbClr val="000099"/>
    <a:srgbClr val="FF00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1" autoAdjust="0"/>
    <p:restoredTop sz="94602" autoAdjust="0"/>
  </p:normalViewPr>
  <p:slideViewPr>
    <p:cSldViewPr>
      <p:cViewPr>
        <p:scale>
          <a:sx n="66" d="100"/>
          <a:sy n="66" d="100"/>
        </p:scale>
        <p:origin x="-1284" y="-2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a:defRPr/>
            </a:pPr>
            <a:endParaRPr lang="tr-TR"/>
          </a:p>
        </p:txBody>
      </p:sp>
      <p:sp>
        <p:nvSpPr>
          <p:cNvPr id="5" name="Line 8"/>
          <p:cNvSpPr>
            <a:spLocks noChangeShapeType="1"/>
          </p:cNvSpPr>
          <p:nvPr/>
        </p:nvSpPr>
        <p:spPr bwMode="auto">
          <a:xfrm>
            <a:off x="1981200" y="3962400"/>
            <a:ext cx="6511925" cy="0"/>
          </a:xfrm>
          <a:prstGeom prst="line">
            <a:avLst/>
          </a:prstGeom>
          <a:noFill/>
          <a:ln w="19050">
            <a:solidFill>
              <a:schemeClr val="accent1"/>
            </a:solidFill>
            <a:round/>
            <a:headEnd/>
            <a:tailEnd/>
          </a:ln>
          <a:effectLst/>
        </p:spPr>
        <p:txBody>
          <a:bodyPr/>
          <a:lstStyle/>
          <a:p>
            <a:pPr>
              <a:defRPr/>
            </a:pPr>
            <a:endParaRPr lang="tr-TR"/>
          </a:p>
        </p:txBody>
      </p:sp>
      <p:sp>
        <p:nvSpPr>
          <p:cNvPr id="10242" name="Rectangle 2"/>
          <p:cNvSpPr>
            <a:spLocks noGrp="1" noChangeArrowheads="1"/>
          </p:cNvSpPr>
          <p:nvPr>
            <p:ph type="ctrTitle"/>
          </p:nvPr>
        </p:nvSpPr>
        <p:spPr>
          <a:xfrm>
            <a:off x="914400" y="1524000"/>
            <a:ext cx="7623175" cy="1752600"/>
          </a:xfrm>
        </p:spPr>
        <p:txBody>
          <a:bodyPr/>
          <a:lstStyle>
            <a:lvl1pPr>
              <a:defRPr sz="5000"/>
            </a:lvl1pPr>
          </a:lstStyle>
          <a:p>
            <a:r>
              <a:rPr lang="en-US" altLang="en-US"/>
              <a:t>Asıl başlık stili için tıklatın</a:t>
            </a:r>
          </a:p>
        </p:txBody>
      </p:sp>
      <p:sp>
        <p:nvSpPr>
          <p:cNvPr id="10243" name="Rectangle 3"/>
          <p:cNvSpPr>
            <a:spLocks noGrp="1" noChangeArrowheads="1"/>
          </p:cNvSpPr>
          <p:nvPr>
            <p:ph type="subTitle" idx="1"/>
          </p:nvPr>
        </p:nvSpPr>
        <p:spPr>
          <a:xfrm>
            <a:off x="1981200" y="3962400"/>
            <a:ext cx="6553200" cy="1752600"/>
          </a:xfrm>
        </p:spPr>
        <p:txBody>
          <a:bodyPr/>
          <a:lstStyle>
            <a:lvl1pPr marL="0" indent="0">
              <a:buFont typeface="Wingdings" pitchFamily="2" charset="2"/>
              <a:buNone/>
              <a:defRPr sz="2800"/>
            </a:lvl1pPr>
          </a:lstStyle>
          <a:p>
            <a:r>
              <a:rPr lang="en-US" altLang="en-US"/>
              <a:t>Asıl alt başlık stilini düzenlemek için tıklatın</a:t>
            </a:r>
          </a:p>
        </p:txBody>
      </p:sp>
      <p:sp>
        <p:nvSpPr>
          <p:cNvPr id="6" name="Rectangle 4"/>
          <p:cNvSpPr>
            <a:spLocks noGrp="1" noChangeArrowheads="1"/>
          </p:cNvSpPr>
          <p:nvPr>
            <p:ph type="dt" sz="half" idx="10"/>
          </p:nvPr>
        </p:nvSpPr>
        <p:spPr/>
        <p:txBody>
          <a:bodyPr/>
          <a:lstStyle>
            <a:lvl1pPr>
              <a:defRPr/>
            </a:lvl1pPr>
          </a:lstStyle>
          <a:p>
            <a:pPr>
              <a:defRPr/>
            </a:pPr>
            <a:endParaRPr lang="en-US" altLang="en-US"/>
          </a:p>
        </p:txBody>
      </p:sp>
      <p:sp>
        <p:nvSpPr>
          <p:cNvPr id="7"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8" name="Rectangle 6"/>
          <p:cNvSpPr>
            <a:spLocks noGrp="1" noChangeArrowheads="1"/>
          </p:cNvSpPr>
          <p:nvPr>
            <p:ph type="sldNum" sz="quarter" idx="12"/>
          </p:nvPr>
        </p:nvSpPr>
        <p:spPr/>
        <p:txBody>
          <a:bodyPr/>
          <a:lstStyle>
            <a:lvl1pPr>
              <a:defRPr/>
            </a:lvl1pPr>
          </a:lstStyle>
          <a:p>
            <a:pPr>
              <a:defRPr/>
            </a:pPr>
            <a:fld id="{D96CF181-A75B-43A7-B33E-62601AFEDB62}" type="slidenum">
              <a:rPr lang="en-US" altLang="en-US"/>
              <a:pPr>
                <a:defRPr/>
              </a:pPr>
              <a:t>‹#›</a:t>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smtClean="0"/>
              <a:t>Asıl başlık stili için tıklatın</a:t>
            </a:r>
            <a:endParaRPr lang="tr-TR"/>
          </a:p>
        </p:txBody>
      </p:sp>
      <p:sp>
        <p:nvSpPr>
          <p:cNvPr id="3" name="2 Dikey Metin Yer Tutucusu"/>
          <p:cNvSpPr>
            <a:spLocks noGrp="1"/>
          </p:cNvSpPr>
          <p:nvPr>
            <p:ph type="body" orient="vert" idx="1"/>
          </p:nvPr>
        </p:nvSpPr>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65F56B42-D5B2-43E8-84D0-0C350A9B5785}" type="slidenum">
              <a:rPr lang="en-US" altLang="en-US"/>
              <a:pPr>
                <a:defRPr/>
              </a:pPr>
              <a:t>‹#›</a:t>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1 Dikey Başlık"/>
          <p:cNvSpPr>
            <a:spLocks noGrp="1"/>
          </p:cNvSpPr>
          <p:nvPr>
            <p:ph type="title" orient="vert"/>
          </p:nvPr>
        </p:nvSpPr>
        <p:spPr>
          <a:xfrm>
            <a:off x="6629400" y="277813"/>
            <a:ext cx="2057400" cy="5853112"/>
          </a:xfrm>
        </p:spPr>
        <p:txBody>
          <a:bodyPr vert="eaVert"/>
          <a:lstStyle/>
          <a:p>
            <a:r>
              <a:rPr lang="tr-TR" smtClean="0"/>
              <a:t>Asıl başlık stili için tıklatın</a:t>
            </a:r>
            <a:endParaRPr lang="tr-TR"/>
          </a:p>
        </p:txBody>
      </p:sp>
      <p:sp>
        <p:nvSpPr>
          <p:cNvPr id="3" name="2 Dikey Metin Yer Tutucusu"/>
          <p:cNvSpPr>
            <a:spLocks noGrp="1"/>
          </p:cNvSpPr>
          <p:nvPr>
            <p:ph type="body" orient="vert" idx="1"/>
          </p:nvPr>
        </p:nvSpPr>
        <p:spPr>
          <a:xfrm>
            <a:off x="457200" y="277813"/>
            <a:ext cx="6019800" cy="5853112"/>
          </a:xfrm>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936F92BA-49AA-498B-994B-11550BE50D9B}" type="slidenum">
              <a:rPr lang="en-US" altLang="en-US"/>
              <a:pPr>
                <a:defRPr/>
              </a:pPr>
              <a:t>‹#›</a:t>
            </a:fld>
            <a:endParaRPr lang="en-US"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İçerik">
    <p:spTree>
      <p:nvGrpSpPr>
        <p:cNvPr id="1" name=""/>
        <p:cNvGrpSpPr/>
        <p:nvPr/>
      </p:nvGrpSpPr>
      <p:grpSpPr>
        <a:xfrm>
          <a:off x="0" y="0"/>
          <a:ext cx="0" cy="0"/>
          <a:chOff x="0" y="0"/>
          <a:chExt cx="0" cy="0"/>
        </a:xfrm>
      </p:grpSpPr>
      <p:sp>
        <p:nvSpPr>
          <p:cNvPr id="2" name="1 İçerik Yer Tutucusu"/>
          <p:cNvSpPr>
            <a:spLocks noGrp="1"/>
          </p:cNvSpPr>
          <p:nvPr>
            <p:ph/>
          </p:nvPr>
        </p:nvSpPr>
        <p:spPr>
          <a:xfrm>
            <a:off x="457200" y="277813"/>
            <a:ext cx="8229600" cy="5853112"/>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p:cNvSpPr>
            <a:spLocks noGrp="1" noChangeArrowheads="1"/>
          </p:cNvSpPr>
          <p:nvPr>
            <p:ph type="sldNum" sz="quarter" idx="12"/>
          </p:nvPr>
        </p:nvSpPr>
        <p:spPr>
          <a:ln/>
        </p:spPr>
        <p:txBody>
          <a:bodyPr/>
          <a:lstStyle>
            <a:lvl1pPr>
              <a:defRPr/>
            </a:lvl1pPr>
          </a:lstStyle>
          <a:p>
            <a:pPr>
              <a:defRPr/>
            </a:pPr>
            <a:fld id="{3F939187-7251-45E7-A0E9-4EC6B9A6922D}" type="slidenum">
              <a:rPr lang="en-US" altLang="en-US"/>
              <a:pPr>
                <a:defRPr/>
              </a:pPr>
              <a:t>‹#›</a:t>
            </a:fld>
            <a:endParaRPr lang="en-US"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Başlık, Metin ve İçerik">
    <p:spTree>
      <p:nvGrpSpPr>
        <p:cNvPr id="1" name=""/>
        <p:cNvGrpSpPr/>
        <p:nvPr/>
      </p:nvGrpSpPr>
      <p:grpSpPr>
        <a:xfrm>
          <a:off x="0" y="0"/>
          <a:ext cx="0" cy="0"/>
          <a:chOff x="0" y="0"/>
          <a:chExt cx="0" cy="0"/>
        </a:xfrm>
      </p:grpSpPr>
      <p:sp>
        <p:nvSpPr>
          <p:cNvPr id="2" name="1 Başlık"/>
          <p:cNvSpPr>
            <a:spLocks noGrp="1"/>
          </p:cNvSpPr>
          <p:nvPr>
            <p:ph type="title"/>
          </p:nvPr>
        </p:nvSpPr>
        <p:spPr>
          <a:xfrm>
            <a:off x="457200" y="277813"/>
            <a:ext cx="8229600" cy="1139825"/>
          </a:xfrm>
        </p:spPr>
        <p:txBody>
          <a:bodyPr/>
          <a:lstStyle/>
          <a:p>
            <a:r>
              <a:rPr lang="tr-TR" smtClean="0"/>
              <a:t>Asıl başlık stili için tıklatın</a:t>
            </a:r>
            <a:endParaRPr lang="tr-TR"/>
          </a:p>
        </p:txBody>
      </p:sp>
      <p:sp>
        <p:nvSpPr>
          <p:cNvPr id="3" name="2 Metin Yer Tutucusu"/>
          <p:cNvSpPr>
            <a:spLocks noGrp="1"/>
          </p:cNvSpPr>
          <p:nvPr>
            <p:ph type="body" sz="half" idx="1"/>
          </p:nvPr>
        </p:nvSpPr>
        <p:spPr>
          <a:xfrm>
            <a:off x="457200" y="1600200"/>
            <a:ext cx="4038600" cy="4530725"/>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3 İçerik Yer Tutucusu"/>
          <p:cNvSpPr>
            <a:spLocks noGrp="1"/>
          </p:cNvSpPr>
          <p:nvPr>
            <p:ph sz="half" idx="2"/>
          </p:nvPr>
        </p:nvSpPr>
        <p:spPr>
          <a:xfrm>
            <a:off x="4648200" y="1600200"/>
            <a:ext cx="4038600" cy="4530725"/>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E369D79A-0DF7-4041-A8D8-96AE668E4298}" type="slidenum">
              <a:rPr lang="en-US" altLang="en-US"/>
              <a:pPr>
                <a:defRPr/>
              </a:pPr>
              <a:t>‹#›</a:t>
            </a:fld>
            <a:endParaRPr lang="en-US"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smtClean="0"/>
              <a:t>Asıl başlık stili için tıklatın</a:t>
            </a:r>
            <a:endParaRPr lang="tr-TR"/>
          </a:p>
        </p:txBody>
      </p:sp>
      <p:sp>
        <p:nvSpPr>
          <p:cNvPr id="3" name="2 İçerik Yer Tutucusu"/>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155230AD-BEE3-4A35-972E-49140E4418A3}" type="slidenum">
              <a:rPr lang="en-US" altLang="en-US"/>
              <a:pPr>
                <a:defRPr/>
              </a:pPr>
              <a:t>‹#›</a:t>
            </a:fld>
            <a:endParaRPr lang="en-US"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1 Başlık"/>
          <p:cNvSpPr>
            <a:spLocks noGrp="1"/>
          </p:cNvSpPr>
          <p:nvPr>
            <p:ph type="title"/>
          </p:nvPr>
        </p:nvSpPr>
        <p:spPr>
          <a:xfrm>
            <a:off x="722313" y="4406900"/>
            <a:ext cx="7772400" cy="1362075"/>
          </a:xfrm>
        </p:spPr>
        <p:txBody>
          <a:bodyPr/>
          <a:lstStyle>
            <a:lvl1pPr algn="l">
              <a:defRPr sz="4000" b="1" cap="all"/>
            </a:lvl1pPr>
          </a:lstStyle>
          <a:p>
            <a:r>
              <a:rPr lang="tr-TR" smtClean="0"/>
              <a:t>Asıl başlık stili için tıklatın</a:t>
            </a:r>
            <a:endParaRPr lang="tr-TR"/>
          </a:p>
        </p:txBody>
      </p:sp>
      <p:sp>
        <p:nvSpPr>
          <p:cNvPr id="3" name="2 Metin Yer Tutucusu"/>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tr-TR" smtClean="0"/>
              <a:t>Asıl metin stillerini düzenlemek için tıklatın</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7E1FBBCC-A3A1-4F01-8481-BCF814E91B59}" type="slidenum">
              <a:rPr lang="en-US" altLang="en-US"/>
              <a:pPr>
                <a:defRPr/>
              </a:pPr>
              <a:t>‹#›</a:t>
            </a:fld>
            <a:endParaRPr lang="en-US"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smtClean="0"/>
              <a:t>Asıl başlık stili için tıklatın</a:t>
            </a:r>
            <a:endParaRPr lang="tr-TR"/>
          </a:p>
        </p:txBody>
      </p:sp>
      <p:sp>
        <p:nvSpPr>
          <p:cNvPr id="3" name="2 İçerik Yer Tutucusu"/>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3 İçerik Yer Tutucusu"/>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EA5A8AB1-A919-451C-B36F-D58D72E39635}" type="slidenum">
              <a:rPr lang="en-US" altLang="en-US"/>
              <a:pPr>
                <a:defRPr/>
              </a:pPr>
              <a:t>‹#›</a:t>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1 Başlık"/>
          <p:cNvSpPr>
            <a:spLocks noGrp="1"/>
          </p:cNvSpPr>
          <p:nvPr>
            <p:ph type="title"/>
          </p:nvPr>
        </p:nvSpPr>
        <p:spPr>
          <a:xfrm>
            <a:off x="457200" y="274638"/>
            <a:ext cx="8229600" cy="1143000"/>
          </a:xfrm>
        </p:spPr>
        <p:txBody>
          <a:bodyPr/>
          <a:lstStyle>
            <a:lvl1pPr>
              <a:defRPr/>
            </a:lvl1pPr>
          </a:lstStyle>
          <a:p>
            <a:r>
              <a:rPr lang="tr-TR" smtClean="0"/>
              <a:t>Asıl başlık stili için tıklatın</a:t>
            </a:r>
            <a:endParaRPr lang="tr-TR"/>
          </a:p>
        </p:txBody>
      </p:sp>
      <p:sp>
        <p:nvSpPr>
          <p:cNvPr id="3" name="2 Metin Yer Tutucusu"/>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3 İçerik Yer Tutucusu"/>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4 Metin Yer Tutucusu"/>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5 İçerik Yer Tutucusu"/>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a:ln/>
        </p:spPr>
        <p:txBody>
          <a:bodyPr/>
          <a:lstStyle>
            <a:lvl1pPr>
              <a:defRPr/>
            </a:lvl1pPr>
          </a:lstStyle>
          <a:p>
            <a:pPr>
              <a:defRPr/>
            </a:pPr>
            <a:fld id="{8F3F8CF6-2071-4D96-94E3-152D3A60A376}" type="slidenum">
              <a:rPr lang="en-US" altLang="en-US"/>
              <a:pPr>
                <a:defRPr/>
              </a:pPr>
              <a:t>‹#›</a:t>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smtClean="0"/>
              <a:t>Asıl başlık stili için tıklatın</a:t>
            </a:r>
            <a:endParaRPr lang="tr-T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p:cNvSpPr>
            <a:spLocks noGrp="1" noChangeArrowheads="1"/>
          </p:cNvSpPr>
          <p:nvPr>
            <p:ph type="sldNum" sz="quarter" idx="12"/>
          </p:nvPr>
        </p:nvSpPr>
        <p:spPr>
          <a:ln/>
        </p:spPr>
        <p:txBody>
          <a:bodyPr/>
          <a:lstStyle>
            <a:lvl1pPr>
              <a:defRPr/>
            </a:lvl1pPr>
          </a:lstStyle>
          <a:p>
            <a:pPr>
              <a:defRPr/>
            </a:pPr>
            <a:fld id="{04C8E705-C2AF-4E3F-A886-9764A2644514}" type="slidenum">
              <a:rPr lang="en-US" altLang="en-US"/>
              <a:pPr>
                <a:defRPr/>
              </a:pPr>
              <a:t>‹#›</a:t>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p:cNvSpPr>
            <a:spLocks noGrp="1" noChangeArrowheads="1"/>
          </p:cNvSpPr>
          <p:nvPr>
            <p:ph type="sldNum" sz="quarter" idx="12"/>
          </p:nvPr>
        </p:nvSpPr>
        <p:spPr>
          <a:ln/>
        </p:spPr>
        <p:txBody>
          <a:bodyPr/>
          <a:lstStyle>
            <a:lvl1pPr>
              <a:defRPr/>
            </a:lvl1pPr>
          </a:lstStyle>
          <a:p>
            <a:pPr>
              <a:defRPr/>
            </a:pPr>
            <a:fld id="{F24E02A1-2FCC-41B8-AB5D-0E243E36C9E0}" type="slidenum">
              <a:rPr lang="en-US" altLang="en-US"/>
              <a:pPr>
                <a:defRPr/>
              </a:pPr>
              <a:t>‹#›</a:t>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1 Başlık"/>
          <p:cNvSpPr>
            <a:spLocks noGrp="1"/>
          </p:cNvSpPr>
          <p:nvPr>
            <p:ph type="title"/>
          </p:nvPr>
        </p:nvSpPr>
        <p:spPr>
          <a:xfrm>
            <a:off x="457200" y="273050"/>
            <a:ext cx="3008313" cy="1162050"/>
          </a:xfrm>
        </p:spPr>
        <p:txBody>
          <a:bodyPr anchor="b"/>
          <a:lstStyle>
            <a:lvl1pPr algn="l">
              <a:defRPr sz="2000" b="1"/>
            </a:lvl1pPr>
          </a:lstStyle>
          <a:p>
            <a:r>
              <a:rPr lang="tr-TR" smtClean="0"/>
              <a:t>Asıl başlık stili için tıklatın</a:t>
            </a:r>
            <a:endParaRPr lang="tr-TR"/>
          </a:p>
        </p:txBody>
      </p:sp>
      <p:sp>
        <p:nvSpPr>
          <p:cNvPr id="3" name="2 İçerik Yer Tutucusu"/>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3 Metin Yer Tutucusu"/>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E4224CAE-6A7C-4D54-96B6-2F5B48F7DA28}" type="slidenum">
              <a:rPr lang="en-US" altLang="en-US"/>
              <a:pPr>
                <a:defRPr/>
              </a:pPr>
              <a:t>‹#›</a:t>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1 Başlık"/>
          <p:cNvSpPr>
            <a:spLocks noGrp="1"/>
          </p:cNvSpPr>
          <p:nvPr>
            <p:ph type="title"/>
          </p:nvPr>
        </p:nvSpPr>
        <p:spPr>
          <a:xfrm>
            <a:off x="1792288" y="4800600"/>
            <a:ext cx="5486400" cy="566738"/>
          </a:xfrm>
        </p:spPr>
        <p:txBody>
          <a:bodyPr anchor="b"/>
          <a:lstStyle>
            <a:lvl1pPr algn="l">
              <a:defRPr sz="2000" b="1"/>
            </a:lvl1pPr>
          </a:lstStyle>
          <a:p>
            <a:r>
              <a:rPr lang="tr-TR" smtClean="0"/>
              <a:t>Asıl başlık stili için tıklatın</a:t>
            </a:r>
            <a:endParaRPr lang="tr-TR"/>
          </a:p>
        </p:txBody>
      </p:sp>
      <p:sp>
        <p:nvSpPr>
          <p:cNvPr id="3" name="2 Resim Yer Tutucusu"/>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tr-TR" noProof="0" smtClean="0"/>
          </a:p>
        </p:txBody>
      </p:sp>
      <p:sp>
        <p:nvSpPr>
          <p:cNvPr id="4" name="3 Metin Yer Tutucusu"/>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F4995E6E-7B68-474E-9146-0BC1776D7731}" type="slidenum">
              <a:rPr lang="en-US" altLang="en-US"/>
              <a:pPr>
                <a:defRPr/>
              </a:pPr>
              <a:t>‹#›</a:t>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7813"/>
            <a:ext cx="8229600" cy="11398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smtClean="0"/>
              <a:t>Asıl başlık stili için tıklatın</a:t>
            </a:r>
          </a:p>
        </p:txBody>
      </p:sp>
      <p:sp>
        <p:nvSpPr>
          <p:cNvPr id="1027" name="Rectangle 3"/>
          <p:cNvSpPr>
            <a:spLocks noGrp="1" noChangeArrowheads="1"/>
          </p:cNvSpPr>
          <p:nvPr>
            <p:ph type="body" idx="1"/>
          </p:nvPr>
        </p:nvSpPr>
        <p:spPr bwMode="auto">
          <a:xfrm>
            <a:off x="457200" y="1600200"/>
            <a:ext cx="8229600" cy="4530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smtClean="0"/>
              <a:t>Asıl metin stillerini düzenlemek için tıklatın</a:t>
            </a:r>
          </a:p>
          <a:p>
            <a:pPr lvl="1"/>
            <a:r>
              <a:rPr lang="en-US" altLang="en-US" smtClean="0"/>
              <a:t>İkinci düzey</a:t>
            </a:r>
          </a:p>
          <a:p>
            <a:pPr lvl="2"/>
            <a:r>
              <a:rPr lang="en-US" altLang="en-US" smtClean="0"/>
              <a:t>Üçüncü düzey</a:t>
            </a:r>
          </a:p>
          <a:p>
            <a:pPr lvl="3"/>
            <a:r>
              <a:rPr lang="en-US" altLang="en-US" smtClean="0"/>
              <a:t>Dördüncü düzey</a:t>
            </a:r>
          </a:p>
          <a:p>
            <a:pPr lvl="4"/>
            <a:r>
              <a:rPr lang="en-US" altLang="en-US" smtClean="0"/>
              <a:t>Beşinci düzey</a:t>
            </a:r>
          </a:p>
        </p:txBody>
      </p:sp>
      <p:sp>
        <p:nvSpPr>
          <p:cNvPr id="9220" name="Rectangle 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mj-lt"/>
              </a:defRPr>
            </a:lvl1pPr>
          </a:lstStyle>
          <a:p>
            <a:pPr>
              <a:defRPr/>
            </a:pPr>
            <a:endParaRPr lang="en-US" altLang="en-US"/>
          </a:p>
        </p:txBody>
      </p:sp>
      <p:sp>
        <p:nvSpPr>
          <p:cNvPr id="9221"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mj-lt"/>
              </a:defRPr>
            </a:lvl1pPr>
          </a:lstStyle>
          <a:p>
            <a:pPr>
              <a:defRPr/>
            </a:pPr>
            <a:endParaRPr lang="en-US" altLang="en-US"/>
          </a:p>
        </p:txBody>
      </p:sp>
      <p:sp>
        <p:nvSpPr>
          <p:cNvPr id="9222" name="Rectangle 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mj-lt"/>
              </a:defRPr>
            </a:lvl1pPr>
          </a:lstStyle>
          <a:p>
            <a:pPr>
              <a:defRPr/>
            </a:pPr>
            <a:fld id="{921F5D1E-C4AD-429A-98D8-36A38482FE63}" type="slidenum">
              <a:rPr lang="en-US" altLang="en-US"/>
              <a:pPr>
                <a:defRPr/>
              </a:pPr>
              <a:t>‹#›</a:t>
            </a:fld>
            <a:endParaRPr lang="en-US" altLang="en-US"/>
          </a:p>
        </p:txBody>
      </p:sp>
      <p:sp>
        <p:nvSpPr>
          <p:cNvPr id="9223" name="Freeform 7"/>
          <p:cNvSpPr>
            <a:spLocks noChangeArrowheads="1"/>
          </p:cNvSpPr>
          <p:nvPr/>
        </p:nvSpPr>
        <p:spPr bwMode="auto">
          <a:xfrm>
            <a:off x="381000" y="2286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p:spPr>
        <p:txBody>
          <a:bodyPr/>
          <a:lstStyle/>
          <a:p>
            <a:pPr>
              <a:defRPr/>
            </a:pPr>
            <a:endParaRPr lang="tr-TR"/>
          </a:p>
        </p:txBody>
      </p:sp>
      <p:sp>
        <p:nvSpPr>
          <p:cNvPr id="9224" name="Line 8"/>
          <p:cNvSpPr>
            <a:spLocks noChangeShapeType="1"/>
          </p:cNvSpPr>
          <p:nvPr/>
        </p:nvSpPr>
        <p:spPr bwMode="auto">
          <a:xfrm>
            <a:off x="457200" y="6172200"/>
            <a:ext cx="8229600" cy="0"/>
          </a:xfrm>
          <a:prstGeom prst="line">
            <a:avLst/>
          </a:prstGeom>
          <a:noFill/>
          <a:ln w="19050">
            <a:solidFill>
              <a:schemeClr val="accent1"/>
            </a:solidFill>
            <a:round/>
            <a:headEnd/>
            <a:tailEnd/>
          </a:ln>
          <a:effectLst/>
        </p:spPr>
        <p:txBody>
          <a:bodyPr/>
          <a:lstStyle/>
          <a:p>
            <a:pPr>
              <a:defRPr/>
            </a:pPr>
            <a:endParaRPr lang="tr-TR"/>
          </a:p>
        </p:txBody>
      </p:sp>
    </p:spTree>
  </p:cSld>
  <p:clrMap bg1="lt1" tx1="dk1" bg2="lt2" tx2="dk2" accent1="accent1" accent2="accent2" accent3="accent3" accent4="accent4" accent5="accent5" accent6="accent6" hlink="hlink" folHlink="folHlink"/>
  <p:sldLayoutIdLst>
    <p:sldLayoutId id="2147483694"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timing>
    <p:tnLst>
      <p:par>
        <p:cTn id="1" dur="indefinite" restart="never" nodeType="tmRoot"/>
      </p:par>
    </p:tnLst>
  </p:timing>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defRPr>
      </a:lvl2pPr>
      <a:lvl3pPr algn="l" rtl="0" eaLnBrk="0" fontAlgn="base" hangingPunct="0">
        <a:spcBef>
          <a:spcPct val="0"/>
        </a:spcBef>
        <a:spcAft>
          <a:spcPct val="0"/>
        </a:spcAft>
        <a:defRPr sz="4200">
          <a:solidFill>
            <a:schemeClr val="tx2"/>
          </a:solidFill>
          <a:latin typeface="Garamond" pitchFamily="18" charset="0"/>
        </a:defRPr>
      </a:lvl3pPr>
      <a:lvl4pPr algn="l" rtl="0" eaLnBrk="0" fontAlgn="base" hangingPunct="0">
        <a:spcBef>
          <a:spcPct val="0"/>
        </a:spcBef>
        <a:spcAft>
          <a:spcPct val="0"/>
        </a:spcAft>
        <a:defRPr sz="4200">
          <a:solidFill>
            <a:schemeClr val="tx2"/>
          </a:solidFill>
          <a:latin typeface="Garamond" pitchFamily="18" charset="0"/>
        </a:defRPr>
      </a:lvl4pPr>
      <a:lvl5pPr algn="l" rtl="0" eaLnBrk="0" fontAlgn="base" hangingPunct="0">
        <a:spcBef>
          <a:spcPct val="0"/>
        </a:spcBef>
        <a:spcAft>
          <a:spcPct val="0"/>
        </a:spcAft>
        <a:defRPr sz="4200">
          <a:solidFill>
            <a:schemeClr val="tx2"/>
          </a:solidFill>
          <a:latin typeface="Garamond" pitchFamily="18" charset="0"/>
        </a:defRPr>
      </a:lvl5pPr>
      <a:lvl6pPr marL="457200" algn="l" rtl="0" fontAlgn="base">
        <a:spcBef>
          <a:spcPct val="0"/>
        </a:spcBef>
        <a:spcAft>
          <a:spcPct val="0"/>
        </a:spcAft>
        <a:defRPr sz="4200">
          <a:solidFill>
            <a:schemeClr val="tx2"/>
          </a:solidFill>
          <a:latin typeface="Garamond" pitchFamily="18" charset="0"/>
        </a:defRPr>
      </a:lvl6pPr>
      <a:lvl7pPr marL="914400" algn="l" rtl="0" fontAlgn="base">
        <a:spcBef>
          <a:spcPct val="0"/>
        </a:spcBef>
        <a:spcAft>
          <a:spcPct val="0"/>
        </a:spcAft>
        <a:defRPr sz="4200">
          <a:solidFill>
            <a:schemeClr val="tx2"/>
          </a:solidFill>
          <a:latin typeface="Garamond" pitchFamily="18" charset="0"/>
        </a:defRPr>
      </a:lvl7pPr>
      <a:lvl8pPr marL="1371600" algn="l" rtl="0" fontAlgn="base">
        <a:spcBef>
          <a:spcPct val="0"/>
        </a:spcBef>
        <a:spcAft>
          <a:spcPct val="0"/>
        </a:spcAft>
        <a:defRPr sz="4200">
          <a:solidFill>
            <a:schemeClr val="tx2"/>
          </a:solidFill>
          <a:latin typeface="Garamond" pitchFamily="18" charset="0"/>
        </a:defRPr>
      </a:lvl8pPr>
      <a:lvl9pPr marL="1828800" algn="l" rtl="0" fontAlgn="base">
        <a:spcBef>
          <a:spcPct val="0"/>
        </a:spcBef>
        <a:spcAft>
          <a:spcPct val="0"/>
        </a:spcAft>
        <a:defRPr sz="42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5" name="Rectangle 5"/>
          <p:cNvSpPr>
            <a:spLocks noChangeArrowheads="1"/>
          </p:cNvSpPr>
          <p:nvPr/>
        </p:nvSpPr>
        <p:spPr bwMode="auto">
          <a:xfrm>
            <a:off x="357158" y="1357298"/>
            <a:ext cx="8210550" cy="2123658"/>
          </a:xfrm>
          <a:prstGeom prst="rect">
            <a:avLst/>
          </a:prstGeom>
          <a:noFill/>
          <a:ln w="9525">
            <a:noFill/>
            <a:miter lim="800000"/>
            <a:headEnd/>
            <a:tailEnd/>
          </a:ln>
          <a:effectLst/>
        </p:spPr>
        <p:txBody>
          <a:bodyPr wrap="square">
            <a:spAutoFit/>
          </a:bodyPr>
          <a:lstStyle/>
          <a:p>
            <a:pPr algn="ctr">
              <a:defRPr/>
            </a:pPr>
            <a:r>
              <a:rPr lang="tr-TR" sz="6600" dirty="0" smtClean="0">
                <a:solidFill>
                  <a:schemeClr val="folHlink"/>
                </a:solidFill>
                <a:effectLst>
                  <a:outerShdw blurRad="38100" dist="38100" dir="2700000" algn="tl">
                    <a:srgbClr val="C0C0C0"/>
                  </a:outerShdw>
                </a:effectLst>
                <a:latin typeface="Comic Sans MS" pitchFamily="66" charset="0"/>
              </a:rPr>
              <a:t> </a:t>
            </a:r>
            <a:r>
              <a:rPr lang="tr-TR" sz="6600" b="1" dirty="0">
                <a:solidFill>
                  <a:schemeClr val="folHlink"/>
                </a:solidFill>
                <a:effectLst>
                  <a:outerShdw blurRad="38100" dist="38100" dir="2700000" algn="tl">
                    <a:srgbClr val="C0C0C0"/>
                  </a:outerShdw>
                </a:effectLst>
                <a:latin typeface="Comic Sans MS" pitchFamily="66" charset="0"/>
              </a:rPr>
              <a:t>Sera Yapım Tekniği </a:t>
            </a:r>
            <a:endParaRPr lang="tr-TR" sz="36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p:cNvSpPr>
            <a:spLocks noChangeArrowheads="1"/>
          </p:cNvSpPr>
          <p:nvPr/>
        </p:nvSpPr>
        <p:spPr bwMode="auto">
          <a:xfrm>
            <a:off x="323850" y="404813"/>
            <a:ext cx="8497888" cy="1920875"/>
          </a:xfrm>
          <a:prstGeom prst="rect">
            <a:avLst/>
          </a:prstGeom>
          <a:noFill/>
          <a:ln w="9525">
            <a:noFill/>
            <a:miter lim="800000"/>
            <a:headEnd/>
            <a:tailEnd/>
          </a:ln>
        </p:spPr>
        <p:txBody>
          <a:bodyPr>
            <a:spAutoFit/>
          </a:bodyPr>
          <a:lstStyle/>
          <a:p>
            <a:pPr algn="just"/>
            <a:r>
              <a:rPr lang="tr-TR" b="1">
                <a:solidFill>
                  <a:srgbClr val="FF0000"/>
                </a:solidFill>
                <a:latin typeface="Comic Sans MS" pitchFamily="66" charset="0"/>
              </a:rPr>
              <a:t>Yastıklar</a:t>
            </a:r>
          </a:p>
          <a:p>
            <a:pPr algn="just"/>
            <a:endParaRPr lang="tr-TR" b="1">
              <a:solidFill>
                <a:srgbClr val="FF0000"/>
              </a:solidFill>
              <a:latin typeface="Comic Sans MS" pitchFamily="66" charset="0"/>
            </a:endParaRPr>
          </a:p>
          <a:p>
            <a:pPr algn="just"/>
            <a:r>
              <a:rPr lang="tr-TR" b="1">
                <a:latin typeface="Comic Sans MS" pitchFamily="66" charset="0"/>
              </a:rPr>
              <a:t>Yastıklar, içinde sebze fidesi yetiştirilen yapılardır. Yastıklar içinde, tarladan daha erken olgunlaşma sağlanarak, pazara açıkta, yetiştirmeden bir birbuçuk ay önce ürün verilebilir. Yastıklar, sıcak, ılık ve soğuk olarak yapılırlar.</a:t>
            </a:r>
          </a:p>
        </p:txBody>
      </p:sp>
      <p:pic>
        <p:nvPicPr>
          <p:cNvPr id="12291" name="Picture 8" descr="Greenhouse%20_TNC's_Derr_tract_04"/>
          <p:cNvPicPr>
            <a:picLocks noChangeAspect="1" noChangeArrowheads="1"/>
          </p:cNvPicPr>
          <p:nvPr/>
        </p:nvPicPr>
        <p:blipFill>
          <a:blip r:embed="rId2"/>
          <a:srcRect/>
          <a:stretch>
            <a:fillRect/>
          </a:stretch>
        </p:blipFill>
        <p:spPr bwMode="auto">
          <a:xfrm>
            <a:off x="323850" y="2492375"/>
            <a:ext cx="8137525" cy="3816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4"/>
          <p:cNvSpPr>
            <a:spLocks noChangeArrowheads="1"/>
          </p:cNvSpPr>
          <p:nvPr/>
        </p:nvSpPr>
        <p:spPr bwMode="auto">
          <a:xfrm>
            <a:off x="250825" y="549275"/>
            <a:ext cx="8713788" cy="396875"/>
          </a:xfrm>
          <a:prstGeom prst="rect">
            <a:avLst/>
          </a:prstGeom>
          <a:noFill/>
          <a:ln w="9525">
            <a:noFill/>
            <a:miter lim="800000"/>
            <a:headEnd/>
            <a:tailEnd/>
          </a:ln>
        </p:spPr>
        <p:txBody>
          <a:bodyPr>
            <a:spAutoFit/>
          </a:bodyPr>
          <a:lstStyle/>
          <a:p>
            <a:pPr algn="just"/>
            <a:r>
              <a:rPr lang="tr-TR" b="1">
                <a:solidFill>
                  <a:srgbClr val="FF0000"/>
                </a:solidFill>
                <a:latin typeface="Comic Sans MS" pitchFamily="66" charset="0"/>
              </a:rPr>
              <a:t>2. Alçak Tüneller</a:t>
            </a:r>
            <a:r>
              <a:rPr lang="tr-TR" b="1">
                <a:latin typeface="Comic Sans MS" pitchFamily="66" charset="0"/>
              </a:rPr>
              <a:t> </a:t>
            </a:r>
          </a:p>
        </p:txBody>
      </p:sp>
      <p:pic>
        <p:nvPicPr>
          <p:cNvPr id="13315" name="Picture 10" descr="kabakg4"/>
          <p:cNvPicPr>
            <a:picLocks noChangeAspect="1" noChangeArrowheads="1"/>
          </p:cNvPicPr>
          <p:nvPr/>
        </p:nvPicPr>
        <p:blipFill>
          <a:blip r:embed="rId2"/>
          <a:srcRect/>
          <a:stretch>
            <a:fillRect/>
          </a:stretch>
        </p:blipFill>
        <p:spPr bwMode="auto">
          <a:xfrm>
            <a:off x="323850" y="4076700"/>
            <a:ext cx="8351838" cy="2592388"/>
          </a:xfrm>
          <a:prstGeom prst="rect">
            <a:avLst/>
          </a:prstGeom>
          <a:noFill/>
          <a:ln w="9525">
            <a:noFill/>
            <a:miter lim="800000"/>
            <a:headEnd/>
            <a:tailEnd/>
          </a:ln>
        </p:spPr>
      </p:pic>
      <p:pic>
        <p:nvPicPr>
          <p:cNvPr id="13316" name="Picture 11"/>
          <p:cNvPicPr>
            <a:picLocks noChangeAspect="1" noChangeArrowheads="1"/>
          </p:cNvPicPr>
          <p:nvPr/>
        </p:nvPicPr>
        <p:blipFill>
          <a:blip r:embed="rId3"/>
          <a:srcRect/>
          <a:stretch>
            <a:fillRect/>
          </a:stretch>
        </p:blipFill>
        <p:spPr bwMode="auto">
          <a:xfrm>
            <a:off x="323850" y="981075"/>
            <a:ext cx="8353425" cy="2990850"/>
          </a:xfrm>
          <a:prstGeom prst="rect">
            <a:avLst/>
          </a:prstGeom>
          <a:noFill/>
          <a:ln w="9525">
            <a:noFill/>
            <a:miter lim="800000"/>
            <a:headEnd/>
            <a:tailEnd/>
          </a:ln>
        </p:spPr>
      </p:pic>
      <p:sp>
        <p:nvSpPr>
          <p:cNvPr id="13317" name="Rectangle 12"/>
          <p:cNvSpPr>
            <a:spLocks noChangeArrowheads="1"/>
          </p:cNvSpPr>
          <p:nvPr/>
        </p:nvSpPr>
        <p:spPr bwMode="auto">
          <a:xfrm>
            <a:off x="827088" y="3500438"/>
            <a:ext cx="7485062" cy="396875"/>
          </a:xfrm>
          <a:prstGeom prst="rect">
            <a:avLst/>
          </a:prstGeom>
          <a:noFill/>
          <a:ln w="9525">
            <a:noFill/>
            <a:miter lim="800000"/>
            <a:headEnd/>
            <a:tailEnd/>
          </a:ln>
        </p:spPr>
        <p:txBody>
          <a:bodyPr wrap="none" anchor="ctr">
            <a:spAutoFit/>
          </a:bodyPr>
          <a:lstStyle/>
          <a:p>
            <a:pPr algn="just"/>
            <a:r>
              <a:rPr lang="en-US" i="1"/>
              <a:t>. 1. Plastik örtü, 2. Bitkiler, 3. İskelet malzemesi, 4. Drenaj çukuru</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ChangeArrowheads="1"/>
          </p:cNvSpPr>
          <p:nvPr/>
        </p:nvSpPr>
        <p:spPr bwMode="auto">
          <a:xfrm>
            <a:off x="0" y="476250"/>
            <a:ext cx="8964613" cy="1920875"/>
          </a:xfrm>
          <a:prstGeom prst="rect">
            <a:avLst/>
          </a:prstGeom>
          <a:noFill/>
          <a:ln w="9525">
            <a:noFill/>
            <a:miter lim="800000"/>
            <a:headEnd/>
            <a:tailEnd/>
          </a:ln>
        </p:spPr>
        <p:txBody>
          <a:bodyPr>
            <a:spAutoFit/>
          </a:bodyPr>
          <a:lstStyle/>
          <a:p>
            <a:pPr marL="342900" indent="-342900" algn="just"/>
            <a:r>
              <a:rPr lang="tr-TR" b="1">
                <a:solidFill>
                  <a:srgbClr val="FF0000"/>
                </a:solidFill>
                <a:latin typeface="Comic Sans MS" pitchFamily="66" charset="0"/>
              </a:rPr>
              <a:t>3. Yüksek Tüneller </a:t>
            </a:r>
          </a:p>
          <a:p>
            <a:pPr marL="342900" indent="-342900" algn="just"/>
            <a:endParaRPr lang="tr-TR" b="1">
              <a:solidFill>
                <a:srgbClr val="FF0000"/>
              </a:solidFill>
              <a:latin typeface="Comic Sans MS" pitchFamily="66" charset="0"/>
            </a:endParaRPr>
          </a:p>
          <a:p>
            <a:pPr marL="342900" indent="-342900" algn="just"/>
            <a:r>
              <a:rPr lang="tr-TR" b="1">
                <a:latin typeface="Comic Sans MS" pitchFamily="66" charset="0"/>
              </a:rPr>
              <a:t>   Yüksek tüneller, alçak tünellerle seralar arasında geçit şekli olarak ortaya çıkmaktadır. Yüksek tünellerin yararlı yönü, hemen bütün yıl kullanılma olanağının olmasıdır. Yüksek tünellerin kapısının olması ve havalandırma nedeniyle bitkiler için iyi bir ortam sağlarlar. </a:t>
            </a:r>
          </a:p>
        </p:txBody>
      </p:sp>
      <p:pic>
        <p:nvPicPr>
          <p:cNvPr id="14339" name="Picture 6" descr="g_09"/>
          <p:cNvPicPr>
            <a:picLocks noChangeAspect="1" noChangeArrowheads="1"/>
          </p:cNvPicPr>
          <p:nvPr/>
        </p:nvPicPr>
        <p:blipFill>
          <a:blip r:embed="rId2"/>
          <a:srcRect/>
          <a:stretch>
            <a:fillRect/>
          </a:stretch>
        </p:blipFill>
        <p:spPr bwMode="auto">
          <a:xfrm>
            <a:off x="395288" y="2852738"/>
            <a:ext cx="4032250" cy="3733800"/>
          </a:xfrm>
          <a:prstGeom prst="rect">
            <a:avLst/>
          </a:prstGeom>
          <a:noFill/>
          <a:ln w="9525">
            <a:noFill/>
            <a:miter lim="800000"/>
            <a:headEnd/>
            <a:tailEnd/>
          </a:ln>
        </p:spPr>
      </p:pic>
      <p:pic>
        <p:nvPicPr>
          <p:cNvPr id="14340" name="Picture 8" descr="Greenhouse_Plastic_Film"/>
          <p:cNvPicPr>
            <a:picLocks noChangeAspect="1" noChangeArrowheads="1"/>
          </p:cNvPicPr>
          <p:nvPr/>
        </p:nvPicPr>
        <p:blipFill>
          <a:blip r:embed="rId3"/>
          <a:srcRect/>
          <a:stretch>
            <a:fillRect/>
          </a:stretch>
        </p:blipFill>
        <p:spPr bwMode="auto">
          <a:xfrm>
            <a:off x="4932363" y="2781300"/>
            <a:ext cx="3889375" cy="36718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5"/>
          <p:cNvSpPr>
            <a:spLocks noChangeArrowheads="1"/>
          </p:cNvSpPr>
          <p:nvPr/>
        </p:nvSpPr>
        <p:spPr bwMode="auto">
          <a:xfrm>
            <a:off x="684213" y="2997200"/>
            <a:ext cx="8280400" cy="1371600"/>
          </a:xfrm>
          <a:prstGeom prst="rect">
            <a:avLst/>
          </a:prstGeom>
          <a:noFill/>
          <a:ln w="9525">
            <a:noFill/>
            <a:miter lim="800000"/>
            <a:headEnd/>
            <a:tailEnd/>
          </a:ln>
        </p:spPr>
        <p:txBody>
          <a:bodyPr anchor="ctr"/>
          <a:lstStyle/>
          <a:p>
            <a:r>
              <a:rPr lang="tr-TR" b="1">
                <a:latin typeface="Comic Sans MS" pitchFamily="66" charset="0"/>
              </a:rPr>
              <a:t>Ülkemizde olduğu gibi, bütün dünyada plastik örtülü sera alanları cama göre daha fazladır. Çünkü plastik malzeme ile seracılık daha ekonomik olmaktadır. Ülkemizin en fazla sera alanı olan Antalya yöresinde yapılan çalışmalarda basit teknik önlem ve ucuz plastik örtü malzemesiyle yapılan seraların, cama oranla çok daha karlı olduğu belirlenmiştir </a:t>
            </a:r>
            <a:br>
              <a:rPr lang="tr-TR" b="1">
                <a:latin typeface="Comic Sans MS" pitchFamily="66" charset="0"/>
              </a:rPr>
            </a:br>
            <a:r>
              <a:rPr lang="tr-TR" b="1">
                <a:latin typeface="Comic Sans MS" pitchFamily="66" charset="0"/>
              </a:rPr>
              <a:t/>
            </a:r>
            <a:br>
              <a:rPr lang="tr-TR" b="1">
                <a:latin typeface="Comic Sans MS" pitchFamily="66" charset="0"/>
              </a:rPr>
            </a:br>
            <a:r>
              <a:rPr lang="tr-TR" b="1">
                <a:latin typeface="Comic Sans MS" pitchFamily="66" charset="0"/>
              </a:rPr>
              <a:t>Diğer yandan plastiğin tarımda kullanılmasının birçok yararlı yönleri vardır.</a:t>
            </a:r>
            <a:br>
              <a:rPr lang="tr-TR" b="1">
                <a:latin typeface="Comic Sans MS" pitchFamily="66" charset="0"/>
              </a:rPr>
            </a:br>
            <a:r>
              <a:rPr lang="tr-TR" b="1">
                <a:latin typeface="Comic Sans MS" pitchFamily="66" charset="0"/>
              </a:rPr>
              <a:t> </a:t>
            </a:r>
            <a:br>
              <a:rPr lang="tr-TR" b="1">
                <a:latin typeface="Comic Sans MS" pitchFamily="66" charset="0"/>
              </a:rPr>
            </a:br>
            <a:r>
              <a:rPr lang="tr-TR" b="1">
                <a:latin typeface="Comic Sans MS" pitchFamily="66" charset="0"/>
              </a:rPr>
              <a:t>Plastikler vurma ve çarpmalara karşı duyarlı değildir.</a:t>
            </a:r>
            <a:br>
              <a:rPr lang="tr-TR" b="1">
                <a:latin typeface="Comic Sans MS" pitchFamily="66" charset="0"/>
              </a:rPr>
            </a:br>
            <a:r>
              <a:rPr lang="tr-TR" b="1">
                <a:latin typeface="Comic Sans MS" pitchFamily="66" charset="0"/>
              </a:rPr>
              <a:t>Paslanmazlar.</a:t>
            </a:r>
            <a:br>
              <a:rPr lang="tr-TR" b="1">
                <a:latin typeface="Comic Sans MS" pitchFamily="66" charset="0"/>
              </a:rPr>
            </a:br>
            <a:r>
              <a:rPr lang="tr-TR" b="1">
                <a:latin typeface="Comic Sans MS" pitchFamily="66" charset="0"/>
              </a:rPr>
              <a:t>Ucuzdurlar.</a:t>
            </a:r>
            <a:br>
              <a:rPr lang="tr-TR" b="1">
                <a:latin typeface="Comic Sans MS" pitchFamily="66" charset="0"/>
              </a:rPr>
            </a:br>
            <a:r>
              <a:rPr lang="tr-TR" b="1">
                <a:latin typeface="Comic Sans MS" pitchFamily="66" charset="0"/>
              </a:rPr>
              <a:t>İşlenme özelliği iyidir.</a:t>
            </a:r>
            <a:br>
              <a:rPr lang="tr-TR" b="1">
                <a:latin typeface="Comic Sans MS" pitchFamily="66" charset="0"/>
              </a:rPr>
            </a:br>
            <a:r>
              <a:rPr lang="tr-TR" b="1">
                <a:latin typeface="Comic Sans MS" pitchFamily="66" charset="0"/>
              </a:rPr>
              <a:t>Kolay temizlenir ve saklanabilirler.</a:t>
            </a:r>
            <a:br>
              <a:rPr lang="tr-TR" b="1">
                <a:latin typeface="Comic Sans MS" pitchFamily="66" charset="0"/>
              </a:rPr>
            </a:br>
            <a:r>
              <a:rPr lang="tr-TR" b="1">
                <a:latin typeface="Comic Sans MS" pitchFamily="66" charset="0"/>
              </a:rPr>
              <a:t>Yoğunluğu azdır (0,9-2,2 g/cm</a:t>
            </a:r>
            <a:r>
              <a:rPr lang="tr-TR" b="1" baseline="30000">
                <a:latin typeface="Comic Sans MS" pitchFamily="66" charset="0"/>
              </a:rPr>
              <a:t>3</a:t>
            </a:r>
            <a:r>
              <a:rPr lang="tr-TR" b="1">
                <a:latin typeface="Comic Sans MS" pitchFamily="66" charset="0"/>
              </a:rPr>
              <a:t>)</a:t>
            </a:r>
            <a:br>
              <a:rPr lang="tr-TR" b="1">
                <a:latin typeface="Comic Sans MS" pitchFamily="66" charset="0"/>
              </a:rPr>
            </a:br>
            <a:r>
              <a:rPr lang="tr-TR" b="1">
                <a:latin typeface="Comic Sans MS" pitchFamily="66" charset="0"/>
              </a:rPr>
              <a:t>Kimyasal maddelere, özellikle asitlere karşı dayanıklıdır.</a:t>
            </a:r>
            <a:br>
              <a:rPr lang="tr-TR" b="1">
                <a:latin typeface="Comic Sans MS" pitchFamily="66" charset="0"/>
              </a:rPr>
            </a:br>
            <a:r>
              <a:rPr lang="tr-TR" b="1">
                <a:latin typeface="Comic Sans MS" pitchFamily="66" charset="0"/>
              </a:rPr>
              <a:t>Güneş ışığını iyi geçirirler.</a:t>
            </a:r>
            <a:br>
              <a:rPr lang="tr-TR" b="1">
                <a:latin typeface="Comic Sans MS" pitchFamily="66" charset="0"/>
              </a:rPr>
            </a:br>
            <a:r>
              <a:rPr lang="tr-TR" b="1">
                <a:latin typeface="Comic Sans MS" pitchFamily="66" charset="0"/>
              </a:rPr>
              <a:t>Renklendirilme' özellikleri iyidir.</a:t>
            </a:r>
            <a:br>
              <a:rPr lang="tr-TR" b="1">
                <a:latin typeface="Comic Sans MS" pitchFamily="66" charset="0"/>
              </a:rPr>
            </a:br>
            <a:r>
              <a:rPr lang="tr-TR" b="1">
                <a:latin typeface="Comic Sans MS" pitchFamily="66" charset="0"/>
              </a:rPr>
              <a:t>Biyolojik zararlılardan etkilenmezler.</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7" descr="Fol-Tun"/>
          <p:cNvPicPr>
            <a:picLocks noChangeAspect="1" noChangeArrowheads="1"/>
          </p:cNvPicPr>
          <p:nvPr/>
        </p:nvPicPr>
        <p:blipFill>
          <a:blip r:embed="rId2"/>
          <a:srcRect/>
          <a:stretch>
            <a:fillRect/>
          </a:stretch>
        </p:blipFill>
        <p:spPr bwMode="auto">
          <a:xfrm>
            <a:off x="395288" y="549275"/>
            <a:ext cx="3600450" cy="5903913"/>
          </a:xfrm>
          <a:prstGeom prst="rect">
            <a:avLst/>
          </a:prstGeom>
          <a:noFill/>
          <a:ln w="9525">
            <a:noFill/>
            <a:miter lim="800000"/>
            <a:headEnd/>
            <a:tailEnd/>
          </a:ln>
        </p:spPr>
      </p:pic>
      <p:sp>
        <p:nvSpPr>
          <p:cNvPr id="16387" name="Rectangle 8"/>
          <p:cNvSpPr>
            <a:spLocks noChangeArrowheads="1"/>
          </p:cNvSpPr>
          <p:nvPr/>
        </p:nvSpPr>
        <p:spPr bwMode="auto">
          <a:xfrm>
            <a:off x="4356100" y="369888"/>
            <a:ext cx="4537075" cy="6492875"/>
          </a:xfrm>
          <a:prstGeom prst="rect">
            <a:avLst/>
          </a:prstGeom>
          <a:noFill/>
          <a:ln w="9525">
            <a:noFill/>
            <a:miter lim="800000"/>
            <a:headEnd/>
            <a:tailEnd/>
          </a:ln>
        </p:spPr>
        <p:txBody>
          <a:bodyPr anchor="ctr">
            <a:spAutoFit/>
          </a:bodyPr>
          <a:lstStyle/>
          <a:p>
            <a:pPr algn="just"/>
            <a:r>
              <a:rPr lang="en-US" b="1">
                <a:latin typeface="Comic Sans MS" pitchFamily="66" charset="0"/>
              </a:rPr>
              <a:t>Tarımda kullanılan plastikler genellikle polietilen (PE) ve polivinil klorittir (PVC). Plastikler oldukça değişik yapıya sahiptir ve bu yüzden farklı özelliktedirler. Genelde katkı maddesi taşımayan plastiklerin ömrü kısa ve 6 ay dolayındadır. Eğer eski plastikler, yeni plastiklerin yapılmasında hammadde olarak kullanılırsa, bu plastiklerin ömrü 1-2 ay gibi daha kısa olur. Plastiklerin eskimesinde güneş ışıkları etkilidir. </a:t>
            </a:r>
            <a:r>
              <a:rPr lang="tr-TR" b="1">
                <a:latin typeface="Comic Sans MS" pitchFamily="66" charset="0"/>
              </a:rPr>
              <a:t>Polietilen (PE) tarımda en çok kullanılan, en ucuz ve asitlere karşı en dayanıklı plastiktir. ısıyı iyi iletir ve 70'C sıcaklığa dayanabilirler. Piyasada satılan PE'nin kalınlığı, 0,1-0,2 mm dolayındadır. Işık geçirgenliği başlangıçta iyi ve morötesi ışıkları emerler.</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ChangeArrowheads="1"/>
          </p:cNvSpPr>
          <p:nvPr/>
        </p:nvSpPr>
        <p:spPr bwMode="auto">
          <a:xfrm>
            <a:off x="179388" y="333375"/>
            <a:ext cx="4897437" cy="6456363"/>
          </a:xfrm>
          <a:prstGeom prst="rect">
            <a:avLst/>
          </a:prstGeom>
          <a:noFill/>
          <a:ln w="9525">
            <a:noFill/>
            <a:miter lim="800000"/>
            <a:headEnd/>
            <a:tailEnd/>
          </a:ln>
        </p:spPr>
        <p:txBody>
          <a:bodyPr>
            <a:spAutoFit/>
          </a:bodyPr>
          <a:lstStyle/>
          <a:p>
            <a:pPr marL="342900" indent="-342900" algn="just"/>
            <a:r>
              <a:rPr lang="tr-TR" sz="2200" b="1">
                <a:solidFill>
                  <a:srgbClr val="FF0000"/>
                </a:solidFill>
                <a:latin typeface="Comic Sans MS" pitchFamily="66" charset="0"/>
              </a:rPr>
              <a:t>SERALAR </a:t>
            </a:r>
          </a:p>
          <a:p>
            <a:pPr marL="342900" indent="-342900" algn="just"/>
            <a:endParaRPr lang="tr-TR" sz="2200" b="1">
              <a:solidFill>
                <a:srgbClr val="FF0000"/>
              </a:solidFill>
              <a:latin typeface="Comic Sans MS" pitchFamily="66" charset="0"/>
            </a:endParaRPr>
          </a:p>
          <a:p>
            <a:pPr marL="342900" indent="-342900" algn="just"/>
            <a:r>
              <a:rPr lang="tr-TR" sz="2200" b="1">
                <a:latin typeface="Comic Sans MS" pitchFamily="66" charset="0"/>
              </a:rPr>
              <a:t>Sera tipinin seçiminde çeşitli etkenler vardır. </a:t>
            </a:r>
          </a:p>
          <a:p>
            <a:pPr marL="342900" indent="-342900" algn="just"/>
            <a:r>
              <a:rPr lang="tr-TR" sz="2200" b="1">
                <a:latin typeface="Comic Sans MS" pitchFamily="66" charset="0"/>
              </a:rPr>
              <a:t>Bu etkenler;</a:t>
            </a:r>
          </a:p>
          <a:p>
            <a:pPr marL="342900" indent="-342900" algn="just"/>
            <a:endParaRPr lang="tr-TR" sz="2200" b="1">
              <a:latin typeface="Comic Sans MS" pitchFamily="66" charset="0"/>
            </a:endParaRPr>
          </a:p>
          <a:p>
            <a:pPr marL="342900" indent="-342900" algn="just">
              <a:buFontTx/>
              <a:buAutoNum type="arabicPeriod"/>
            </a:pPr>
            <a:r>
              <a:rPr lang="tr-TR" sz="2200" b="1">
                <a:latin typeface="Comic Sans MS" pitchFamily="66" charset="0"/>
              </a:rPr>
              <a:t>Seranın kullanılma amacı,</a:t>
            </a:r>
          </a:p>
          <a:p>
            <a:pPr marL="342900" indent="-342900" algn="just">
              <a:buFontTx/>
              <a:buAutoNum type="arabicPeriod"/>
            </a:pPr>
            <a:r>
              <a:rPr lang="tr-TR" sz="2200" b="1">
                <a:latin typeface="Comic Sans MS" pitchFamily="66" charset="0"/>
              </a:rPr>
              <a:t>Serada gereksinilen büyüklük,</a:t>
            </a:r>
          </a:p>
          <a:p>
            <a:pPr marL="342900" indent="-342900" algn="just">
              <a:buFontTx/>
              <a:buAutoNum type="arabicPeriod"/>
            </a:pPr>
            <a:r>
              <a:rPr lang="tr-TR" sz="2200" b="1">
                <a:latin typeface="Comic Sans MS" pitchFamily="66" charset="0"/>
              </a:rPr>
              <a:t>Yerleşim yerinin iklim koşulları,</a:t>
            </a:r>
          </a:p>
          <a:p>
            <a:pPr marL="342900" indent="-342900" algn="just">
              <a:buFontTx/>
              <a:buAutoNum type="arabicPeriod"/>
            </a:pPr>
            <a:r>
              <a:rPr lang="tr-TR" sz="2200" b="1">
                <a:latin typeface="Comic Sans MS" pitchFamily="66" charset="0"/>
              </a:rPr>
              <a:t>Yerleşim yerinin topoğrafik ve ekolojik özellikleri,</a:t>
            </a:r>
          </a:p>
          <a:p>
            <a:pPr marL="342900" indent="-342900" algn="just">
              <a:buFontTx/>
              <a:buAutoNum type="arabicPeriod"/>
            </a:pPr>
            <a:r>
              <a:rPr lang="tr-TR" sz="2200" b="1">
                <a:latin typeface="Comic Sans MS" pitchFamily="66" charset="0"/>
              </a:rPr>
              <a:t>İşletmenin ekonomik gücü,</a:t>
            </a:r>
          </a:p>
          <a:p>
            <a:pPr marL="342900" indent="-342900" algn="just">
              <a:buFontTx/>
              <a:buAutoNum type="arabicPeriod"/>
            </a:pPr>
            <a:r>
              <a:rPr lang="tr-TR" sz="2200" b="1">
                <a:latin typeface="Comic Sans MS" pitchFamily="66" charset="0"/>
              </a:rPr>
              <a:t>Alet ve ekipman kullanma olanakları,</a:t>
            </a:r>
          </a:p>
          <a:p>
            <a:pPr marL="342900" indent="-342900" algn="just">
              <a:buFontTx/>
              <a:buAutoNum type="arabicPeriod"/>
            </a:pPr>
            <a:r>
              <a:rPr lang="tr-TR" sz="2200" b="1">
                <a:latin typeface="Comic Sans MS" pitchFamily="66" charset="0"/>
              </a:rPr>
              <a:t>Zamanla başka bir yetiştiricilik yapılıp, yapılmayacağı.</a:t>
            </a:r>
          </a:p>
          <a:p>
            <a:pPr marL="342900" indent="-342900" algn="just">
              <a:buFontTx/>
              <a:buAutoNum type="arabicPeriod"/>
            </a:pPr>
            <a:r>
              <a:rPr lang="tr-TR" sz="2200" b="1">
                <a:latin typeface="Comic Sans MS" pitchFamily="66" charset="0"/>
              </a:rPr>
              <a:t>Gelecekteki gelişme olanakları,</a:t>
            </a:r>
          </a:p>
          <a:p>
            <a:pPr marL="342900" indent="-342900" algn="just">
              <a:buFontTx/>
              <a:buAutoNum type="arabicPeriod"/>
            </a:pPr>
            <a:r>
              <a:rPr lang="tr-TR" sz="2200" b="1">
                <a:latin typeface="Comic Sans MS" pitchFamily="66" charset="0"/>
              </a:rPr>
              <a:t>İşletme sahibinin seçeneği,</a:t>
            </a:r>
          </a:p>
          <a:p>
            <a:pPr marL="342900" indent="-342900" algn="just">
              <a:buFontTx/>
              <a:buAutoNum type="arabicPeriod"/>
            </a:pPr>
            <a:r>
              <a:rPr lang="tr-TR" sz="2200" b="1">
                <a:latin typeface="Comic Sans MS" pitchFamily="66" charset="0"/>
              </a:rPr>
              <a:t>Seranın yapı özellikleridir.</a:t>
            </a:r>
          </a:p>
        </p:txBody>
      </p:sp>
      <p:pic>
        <p:nvPicPr>
          <p:cNvPr id="17411" name="Picture 7" descr="greenhouse"/>
          <p:cNvPicPr>
            <a:picLocks noChangeAspect="1" noChangeArrowheads="1"/>
          </p:cNvPicPr>
          <p:nvPr/>
        </p:nvPicPr>
        <p:blipFill>
          <a:blip r:embed="rId2"/>
          <a:srcRect/>
          <a:stretch>
            <a:fillRect/>
          </a:stretch>
        </p:blipFill>
        <p:spPr bwMode="auto">
          <a:xfrm>
            <a:off x="5219700" y="549275"/>
            <a:ext cx="3635375" cy="6092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6"/>
          <p:cNvSpPr>
            <a:spLocks noChangeArrowheads="1"/>
          </p:cNvSpPr>
          <p:nvPr/>
        </p:nvSpPr>
        <p:spPr bwMode="auto">
          <a:xfrm>
            <a:off x="395288" y="517525"/>
            <a:ext cx="8569325" cy="6188075"/>
          </a:xfrm>
          <a:prstGeom prst="rect">
            <a:avLst/>
          </a:prstGeom>
          <a:noFill/>
          <a:ln w="9525">
            <a:noFill/>
            <a:miter lim="800000"/>
            <a:headEnd/>
            <a:tailEnd/>
          </a:ln>
        </p:spPr>
        <p:txBody>
          <a:bodyPr anchor="ctr">
            <a:spAutoFit/>
          </a:bodyPr>
          <a:lstStyle/>
          <a:p>
            <a:pPr indent="355600" algn="just"/>
            <a:r>
              <a:rPr lang="en-US" b="1">
                <a:solidFill>
                  <a:srgbClr val="FF0000"/>
                </a:solidFill>
                <a:latin typeface="Comic Sans MS" pitchFamily="66" charset="0"/>
              </a:rPr>
              <a:t>Seraların Sınıflandırılması:</a:t>
            </a:r>
            <a:endParaRPr lang="tr-TR" b="1">
              <a:solidFill>
                <a:srgbClr val="FF0000"/>
              </a:solidFill>
              <a:latin typeface="Comic Sans MS" pitchFamily="66" charset="0"/>
            </a:endParaRPr>
          </a:p>
          <a:p>
            <a:pPr indent="355600" algn="just"/>
            <a:endParaRPr lang="en-US" b="1">
              <a:solidFill>
                <a:srgbClr val="FF0000"/>
              </a:solidFill>
              <a:latin typeface="Comic Sans MS" pitchFamily="66" charset="0"/>
            </a:endParaRPr>
          </a:p>
          <a:p>
            <a:pPr indent="355600" algn="just"/>
            <a:r>
              <a:rPr lang="en-US" b="1">
                <a:latin typeface="Comic Sans MS" pitchFamily="66" charset="0"/>
              </a:rPr>
              <a:t>Seralar büyüklüklerine, kuruluş şekillerine, sıcaklıklarına, çatı şekillerine, örtü ve iskelette kullanılan malzemelerin çeşitlerine ayrıca seraların taşınabilirlik durumlarına göre sınıflandırılır.</a:t>
            </a:r>
            <a:endParaRPr lang="tr-TR" b="1">
              <a:latin typeface="Comic Sans MS" pitchFamily="66" charset="0"/>
            </a:endParaRPr>
          </a:p>
          <a:p>
            <a:pPr indent="355600" algn="just"/>
            <a:endParaRPr lang="tr-TR" b="1">
              <a:latin typeface="Comic Sans MS" pitchFamily="66" charset="0"/>
            </a:endParaRPr>
          </a:p>
          <a:p>
            <a:pPr indent="355600" algn="just"/>
            <a:r>
              <a:rPr lang="tr-TR" b="1">
                <a:solidFill>
                  <a:srgbClr val="FF0000"/>
                </a:solidFill>
                <a:latin typeface="Comic Sans MS" pitchFamily="66" charset="0"/>
              </a:rPr>
              <a:t>Büyüklüklerine Göre Seralar</a:t>
            </a:r>
            <a:r>
              <a:rPr lang="tr-TR" b="1">
                <a:latin typeface="Comic Sans MS" pitchFamily="66" charset="0"/>
              </a:rPr>
              <a:t>:</a:t>
            </a:r>
          </a:p>
          <a:p>
            <a:pPr indent="355600" algn="just"/>
            <a:endParaRPr lang="tr-TR" b="1">
              <a:latin typeface="Comic Sans MS" pitchFamily="66" charset="0"/>
            </a:endParaRPr>
          </a:p>
          <a:p>
            <a:pPr indent="355600" algn="just"/>
            <a:r>
              <a:rPr lang="tr-TR" b="1">
                <a:latin typeface="Comic Sans MS" pitchFamily="66" charset="0"/>
              </a:rPr>
              <a:t>Seralar büyüklüklerine göre büyük, orta ve küçük seralar olarak ayrılırlar. Büyük seralar, bireysel veya blok seralar olabilir. Bunların taban alanları 1000 m</a:t>
            </a:r>
            <a:r>
              <a:rPr lang="tr-TR" b="1" baseline="30000">
                <a:latin typeface="Comic Sans MS" pitchFamily="66" charset="0"/>
              </a:rPr>
              <a:t>2</a:t>
            </a:r>
            <a:r>
              <a:rPr lang="tr-TR" b="1">
                <a:latin typeface="Comic Sans MS" pitchFamily="66" charset="0"/>
              </a:rPr>
              <a:t>'den daha fazla ve boyu 50-100 m arasında olan ve yetiştiricilikte kullanılan seralardır.</a:t>
            </a:r>
          </a:p>
          <a:p>
            <a:pPr indent="355600" algn="just"/>
            <a:endParaRPr lang="tr-TR" b="1">
              <a:latin typeface="Comic Sans MS" pitchFamily="66" charset="0"/>
            </a:endParaRPr>
          </a:p>
          <a:p>
            <a:pPr indent="355600" algn="just"/>
            <a:r>
              <a:rPr lang="tr-TR" b="1">
                <a:latin typeface="Comic Sans MS" pitchFamily="66" charset="0"/>
              </a:rPr>
              <a:t>Orta büyüklükteki seralarınsa, büyüklükleri 100-1000 m</a:t>
            </a:r>
            <a:r>
              <a:rPr lang="tr-TR" b="1" baseline="30000">
                <a:latin typeface="Comic Sans MS" pitchFamily="66" charset="0"/>
              </a:rPr>
              <a:t>2</a:t>
            </a:r>
            <a:r>
              <a:rPr lang="tr-TR" b="1">
                <a:latin typeface="Comic Sans MS" pitchFamily="66" charset="0"/>
              </a:rPr>
              <a:t> arasında değişir. Boyları 25-50 m, genişlikleri de 3-20 m arasında olan bu seralar yetiştiricilikte ve fide üretiminde kullanılır.</a:t>
            </a:r>
          </a:p>
          <a:p>
            <a:pPr indent="355600" algn="just"/>
            <a:endParaRPr lang="tr-TR" b="1">
              <a:latin typeface="Comic Sans MS" pitchFamily="66" charset="0"/>
            </a:endParaRPr>
          </a:p>
          <a:p>
            <a:pPr indent="355600" algn="just"/>
            <a:r>
              <a:rPr lang="tr-TR" b="1">
                <a:latin typeface="Comic Sans MS" pitchFamily="66" charset="0"/>
              </a:rPr>
              <a:t>Küçük seralar ise 100 m</a:t>
            </a:r>
            <a:r>
              <a:rPr lang="tr-TR" b="1" baseline="30000">
                <a:latin typeface="Comic Sans MS" pitchFamily="66" charset="0"/>
              </a:rPr>
              <a:t>2</a:t>
            </a:r>
            <a:r>
              <a:rPr lang="tr-TR" b="1">
                <a:latin typeface="Comic Sans MS" pitchFamily="66" charset="0"/>
              </a:rPr>
              <a:t>'den küçük taban alanlıdır. Özellikle ev bahçelerinde çiçek için kullanılan bu seraların genişlikleri 1-6 m, uzunlukları ise 2-20 m arasında değişir.</a:t>
            </a:r>
            <a:endParaRPr lang="en-US" b="1">
              <a:latin typeface="Comic Sans MS" pitchFamily="66"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1" descr="ac1524b-349x210"/>
          <p:cNvPicPr>
            <a:picLocks noChangeAspect="1" noChangeArrowheads="1"/>
          </p:cNvPicPr>
          <p:nvPr/>
        </p:nvPicPr>
        <p:blipFill>
          <a:blip r:embed="rId2"/>
          <a:srcRect/>
          <a:stretch>
            <a:fillRect/>
          </a:stretch>
        </p:blipFill>
        <p:spPr bwMode="auto">
          <a:xfrm>
            <a:off x="395288" y="765175"/>
            <a:ext cx="2663825" cy="4897438"/>
          </a:xfrm>
          <a:prstGeom prst="rect">
            <a:avLst/>
          </a:prstGeom>
          <a:noFill/>
          <a:ln w="9525">
            <a:noFill/>
            <a:miter lim="800000"/>
            <a:headEnd/>
            <a:tailEnd/>
          </a:ln>
        </p:spPr>
      </p:pic>
      <p:pic>
        <p:nvPicPr>
          <p:cNvPr id="19459" name="Picture 13" descr="Tree%20greenhouse"/>
          <p:cNvPicPr>
            <a:picLocks noChangeAspect="1" noChangeArrowheads="1"/>
          </p:cNvPicPr>
          <p:nvPr/>
        </p:nvPicPr>
        <p:blipFill>
          <a:blip r:embed="rId3"/>
          <a:srcRect/>
          <a:stretch>
            <a:fillRect/>
          </a:stretch>
        </p:blipFill>
        <p:spPr bwMode="auto">
          <a:xfrm>
            <a:off x="6300788" y="765175"/>
            <a:ext cx="2663825" cy="4897438"/>
          </a:xfrm>
          <a:prstGeom prst="rect">
            <a:avLst/>
          </a:prstGeom>
          <a:noFill/>
          <a:ln w="9525">
            <a:noFill/>
            <a:miter lim="800000"/>
            <a:headEnd/>
            <a:tailEnd/>
          </a:ln>
        </p:spPr>
      </p:pic>
      <p:pic>
        <p:nvPicPr>
          <p:cNvPr id="19460" name="Picture 15" descr="smbes%20greenhouse%202"/>
          <p:cNvPicPr>
            <a:picLocks noChangeAspect="1" noChangeArrowheads="1"/>
          </p:cNvPicPr>
          <p:nvPr/>
        </p:nvPicPr>
        <p:blipFill>
          <a:blip r:embed="rId4"/>
          <a:srcRect/>
          <a:stretch>
            <a:fillRect/>
          </a:stretch>
        </p:blipFill>
        <p:spPr bwMode="auto">
          <a:xfrm>
            <a:off x="3419475" y="765175"/>
            <a:ext cx="2663825" cy="4897438"/>
          </a:xfrm>
          <a:prstGeom prst="rect">
            <a:avLst/>
          </a:prstGeom>
          <a:noFill/>
          <a:ln w="9525">
            <a:noFill/>
            <a:miter lim="800000"/>
            <a:headEnd/>
            <a:tailEnd/>
          </a:ln>
        </p:spPr>
      </p:pic>
      <p:sp>
        <p:nvSpPr>
          <p:cNvPr id="19461" name="Rectangle 16"/>
          <p:cNvSpPr>
            <a:spLocks noChangeArrowheads="1"/>
          </p:cNvSpPr>
          <p:nvPr/>
        </p:nvSpPr>
        <p:spPr bwMode="auto">
          <a:xfrm>
            <a:off x="611188" y="5805488"/>
            <a:ext cx="2376487" cy="396875"/>
          </a:xfrm>
          <a:prstGeom prst="rect">
            <a:avLst/>
          </a:prstGeom>
          <a:noFill/>
          <a:ln w="9525">
            <a:noFill/>
            <a:miter lim="800000"/>
            <a:headEnd/>
            <a:tailEnd/>
          </a:ln>
        </p:spPr>
        <p:txBody>
          <a:bodyPr>
            <a:spAutoFit/>
          </a:bodyPr>
          <a:lstStyle/>
          <a:p>
            <a:pPr algn="just"/>
            <a:r>
              <a:rPr lang="tr-TR" b="1">
                <a:latin typeface="Comic Sans MS" pitchFamily="66" charset="0"/>
              </a:rPr>
              <a:t>KÜÇÜK</a:t>
            </a:r>
          </a:p>
        </p:txBody>
      </p:sp>
      <p:sp>
        <p:nvSpPr>
          <p:cNvPr id="19462" name="Rectangle 17"/>
          <p:cNvSpPr>
            <a:spLocks noChangeArrowheads="1"/>
          </p:cNvSpPr>
          <p:nvPr/>
        </p:nvSpPr>
        <p:spPr bwMode="auto">
          <a:xfrm>
            <a:off x="3924300" y="5805488"/>
            <a:ext cx="2376488" cy="396875"/>
          </a:xfrm>
          <a:prstGeom prst="rect">
            <a:avLst/>
          </a:prstGeom>
          <a:noFill/>
          <a:ln w="9525">
            <a:noFill/>
            <a:miter lim="800000"/>
            <a:headEnd/>
            <a:tailEnd/>
          </a:ln>
        </p:spPr>
        <p:txBody>
          <a:bodyPr>
            <a:spAutoFit/>
          </a:bodyPr>
          <a:lstStyle/>
          <a:p>
            <a:pPr algn="just"/>
            <a:r>
              <a:rPr lang="tr-TR" b="1">
                <a:latin typeface="Comic Sans MS" pitchFamily="66" charset="0"/>
              </a:rPr>
              <a:t>ORTA</a:t>
            </a:r>
          </a:p>
        </p:txBody>
      </p:sp>
      <p:sp>
        <p:nvSpPr>
          <p:cNvPr id="19463" name="Rectangle 18"/>
          <p:cNvSpPr>
            <a:spLocks noChangeArrowheads="1"/>
          </p:cNvSpPr>
          <p:nvPr/>
        </p:nvSpPr>
        <p:spPr bwMode="auto">
          <a:xfrm>
            <a:off x="6948488" y="5805488"/>
            <a:ext cx="2376487" cy="396875"/>
          </a:xfrm>
          <a:prstGeom prst="rect">
            <a:avLst/>
          </a:prstGeom>
          <a:noFill/>
          <a:ln w="9525">
            <a:noFill/>
            <a:miter lim="800000"/>
            <a:headEnd/>
            <a:tailEnd/>
          </a:ln>
        </p:spPr>
        <p:txBody>
          <a:bodyPr>
            <a:spAutoFit/>
          </a:bodyPr>
          <a:lstStyle/>
          <a:p>
            <a:pPr algn="just"/>
            <a:r>
              <a:rPr lang="tr-TR" b="1">
                <a:latin typeface="Comic Sans MS" pitchFamily="66" charset="0"/>
              </a:rPr>
              <a:t>BÜYÜK</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8"/>
          <p:cNvSpPr>
            <a:spLocks noChangeArrowheads="1"/>
          </p:cNvSpPr>
          <p:nvPr/>
        </p:nvSpPr>
        <p:spPr bwMode="auto">
          <a:xfrm>
            <a:off x="0" y="341313"/>
            <a:ext cx="9144000" cy="4054475"/>
          </a:xfrm>
          <a:prstGeom prst="rect">
            <a:avLst/>
          </a:prstGeom>
          <a:noFill/>
          <a:ln w="9525">
            <a:noFill/>
            <a:miter lim="800000"/>
            <a:headEnd/>
            <a:tailEnd/>
          </a:ln>
        </p:spPr>
        <p:txBody>
          <a:bodyPr anchor="ctr">
            <a:spAutoFit/>
          </a:bodyPr>
          <a:lstStyle/>
          <a:p>
            <a:pPr indent="358775" algn="just">
              <a:tabLst>
                <a:tab pos="358775" algn="l"/>
              </a:tabLst>
            </a:pPr>
            <a:r>
              <a:rPr lang="en-US" b="1">
                <a:solidFill>
                  <a:srgbClr val="FF0000"/>
                </a:solidFill>
                <a:latin typeface="Comic Sans MS" pitchFamily="66" charset="0"/>
              </a:rPr>
              <a:t>Kuruluş Şekillerine Göre Seralar:</a:t>
            </a:r>
          </a:p>
          <a:p>
            <a:pPr indent="358775" algn="just">
              <a:tabLst>
                <a:tab pos="358775" algn="l"/>
              </a:tabLst>
            </a:pPr>
            <a:endParaRPr lang="tr-TR" b="1">
              <a:latin typeface="Comic Sans MS" pitchFamily="66" charset="0"/>
            </a:endParaRPr>
          </a:p>
          <a:p>
            <a:pPr indent="358775" algn="just">
              <a:tabLst>
                <a:tab pos="358775" algn="l"/>
              </a:tabLst>
            </a:pPr>
            <a:r>
              <a:rPr lang="en-US" b="1">
                <a:latin typeface="Comic Sans MS" pitchFamily="66" charset="0"/>
              </a:rPr>
              <a:t>Kuruluş şekillerine göre bireysel seralar tek başlarına kurulurlar</a:t>
            </a:r>
            <a:endParaRPr lang="tr-TR" b="1">
              <a:latin typeface="Comic Sans MS" pitchFamily="66" charset="0"/>
            </a:endParaRPr>
          </a:p>
          <a:p>
            <a:pPr indent="358775" algn="just">
              <a:tabLst>
                <a:tab pos="358775" algn="l"/>
              </a:tabLst>
            </a:pPr>
            <a:r>
              <a:rPr lang="en-US" b="1">
                <a:latin typeface="Comic Sans MS" pitchFamily="66" charset="0"/>
              </a:rPr>
              <a:t>Bitişik seralar bir duvara veya binaya dayalı olarak kurulurlar. Bu seraların bir veya birkaç yüzeyi duvarla kaplı olursa da, çatının eğimi güneye bakar ve şeffaf bir malzeme ile kaplanır</a:t>
            </a:r>
            <a:endParaRPr lang="tr-TR" b="1">
              <a:latin typeface="Comic Sans MS" pitchFamily="66" charset="0"/>
            </a:endParaRPr>
          </a:p>
          <a:p>
            <a:pPr indent="358775" algn="just">
              <a:tabLst>
                <a:tab pos="358775" algn="l"/>
              </a:tabLst>
            </a:pPr>
            <a:r>
              <a:rPr lang="en-US" b="1">
                <a:latin typeface="Comic Sans MS" pitchFamily="66" charset="0"/>
              </a:rPr>
              <a:t>Blok seralar, birkaç bireysel seranın birleşmesiyle oluşurlar. Bireysel seraların birleşme yerlerinde duvarlar olmazsa, buralarda çatı ağırlığını taşıması için dikmeler bulunur</a:t>
            </a:r>
            <a:endParaRPr lang="tr-TR" b="1">
              <a:latin typeface="Comic Sans MS" pitchFamily="66" charset="0"/>
            </a:endParaRPr>
          </a:p>
          <a:p>
            <a:pPr indent="358775" algn="just">
              <a:tabLst>
                <a:tab pos="358775" algn="l"/>
              </a:tabLst>
            </a:pPr>
            <a:r>
              <a:rPr lang="tr-TR" b="1">
                <a:latin typeface="Comic Sans MS" pitchFamily="66" charset="0"/>
              </a:rPr>
              <a:t>Küçük üretim alanlarından, büyük üretim alanları yaratmak amacıyla, kule tipi seralar kurulur. Bu sera örneklerine Batı Avrupa ülkelerinde rastlanır. Kule seralarda bir dişli düzene bağlı, raf sistemiyle üretim alanı genişletilebilir.</a:t>
            </a:r>
            <a:endParaRPr lang="en-US" b="1">
              <a:latin typeface="Comic Sans MS" pitchFamily="66" charset="0"/>
            </a:endParaRPr>
          </a:p>
        </p:txBody>
      </p:sp>
      <p:pic>
        <p:nvPicPr>
          <p:cNvPr id="20483" name="Picture 10"/>
          <p:cNvPicPr>
            <a:picLocks noChangeAspect="1" noChangeArrowheads="1"/>
          </p:cNvPicPr>
          <p:nvPr/>
        </p:nvPicPr>
        <p:blipFill>
          <a:blip r:embed="rId2"/>
          <a:srcRect/>
          <a:stretch>
            <a:fillRect/>
          </a:stretch>
        </p:blipFill>
        <p:spPr bwMode="auto">
          <a:xfrm>
            <a:off x="250825" y="4292600"/>
            <a:ext cx="2663825" cy="2357438"/>
          </a:xfrm>
          <a:prstGeom prst="rect">
            <a:avLst/>
          </a:prstGeom>
          <a:noFill/>
          <a:ln w="9525">
            <a:noFill/>
            <a:miter lim="800000"/>
            <a:headEnd/>
            <a:tailEnd/>
          </a:ln>
        </p:spPr>
      </p:pic>
      <p:pic>
        <p:nvPicPr>
          <p:cNvPr id="20484" name="Picture 11"/>
          <p:cNvPicPr>
            <a:picLocks noChangeAspect="1" noChangeArrowheads="1"/>
          </p:cNvPicPr>
          <p:nvPr/>
        </p:nvPicPr>
        <p:blipFill>
          <a:blip r:embed="rId3"/>
          <a:srcRect/>
          <a:stretch>
            <a:fillRect/>
          </a:stretch>
        </p:blipFill>
        <p:spPr bwMode="auto">
          <a:xfrm>
            <a:off x="3132138" y="4292600"/>
            <a:ext cx="2808287" cy="2354263"/>
          </a:xfrm>
          <a:prstGeom prst="rect">
            <a:avLst/>
          </a:prstGeom>
          <a:noFill/>
          <a:ln w="9525">
            <a:noFill/>
            <a:miter lim="800000"/>
            <a:headEnd/>
            <a:tailEnd/>
          </a:ln>
        </p:spPr>
      </p:pic>
      <p:pic>
        <p:nvPicPr>
          <p:cNvPr id="20485" name="Picture 12"/>
          <p:cNvPicPr>
            <a:picLocks noChangeAspect="1" noChangeArrowheads="1"/>
          </p:cNvPicPr>
          <p:nvPr/>
        </p:nvPicPr>
        <p:blipFill>
          <a:blip r:embed="rId4"/>
          <a:srcRect/>
          <a:stretch>
            <a:fillRect/>
          </a:stretch>
        </p:blipFill>
        <p:spPr bwMode="auto">
          <a:xfrm>
            <a:off x="6011863" y="4292600"/>
            <a:ext cx="2916237" cy="2305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6"/>
          <p:cNvSpPr>
            <a:spLocks noChangeArrowheads="1"/>
          </p:cNvSpPr>
          <p:nvPr/>
        </p:nvSpPr>
        <p:spPr bwMode="auto">
          <a:xfrm>
            <a:off x="250825" y="620713"/>
            <a:ext cx="8604250" cy="5934075"/>
          </a:xfrm>
          <a:prstGeom prst="rect">
            <a:avLst/>
          </a:prstGeom>
          <a:noFill/>
          <a:ln w="9525">
            <a:noFill/>
            <a:miter lim="800000"/>
            <a:headEnd/>
            <a:tailEnd/>
          </a:ln>
        </p:spPr>
        <p:txBody>
          <a:bodyPr>
            <a:spAutoFit/>
          </a:bodyPr>
          <a:lstStyle/>
          <a:p>
            <a:pPr algn="just"/>
            <a:r>
              <a:rPr lang="tr-TR" sz="2400" b="1">
                <a:solidFill>
                  <a:srgbClr val="FF0000"/>
                </a:solidFill>
                <a:latin typeface="Comic Sans MS" pitchFamily="66" charset="0"/>
              </a:rPr>
              <a:t>Sera Planlamasında Etkili Çevre Koşulları:</a:t>
            </a:r>
          </a:p>
          <a:p>
            <a:pPr algn="just"/>
            <a:endParaRPr lang="tr-TR" sz="2400" b="1">
              <a:solidFill>
                <a:srgbClr val="FF0000"/>
              </a:solidFill>
              <a:latin typeface="Comic Sans MS" pitchFamily="66" charset="0"/>
            </a:endParaRPr>
          </a:p>
          <a:p>
            <a:pPr algn="just"/>
            <a:r>
              <a:rPr lang="tr-TR" sz="2400" b="1">
                <a:latin typeface="Comic Sans MS" pitchFamily="66" charset="0"/>
              </a:rPr>
              <a:t>Seraların temel görevi bitkilerin gelişmesi için en uygun çevre koşulların, sağlamaktır. Bitkilerin bu isteklerinin karşılanması ekonomik koşullar altında olmalıdır. Bunun için serada verimin daha yüksek, ürün niteliğinin daha iyi ve aynı zamanda ürünün gelişme ve olgunlaşma süresinin daha kısa olması gerekir. Serada bu koşulların yaratılması için, sera planlayıcısının bitkilerin isteklerini bilmesi gerekir. Sera planlamasında </a:t>
            </a:r>
            <a:r>
              <a:rPr lang="tr-TR" sz="2400" b="1">
                <a:solidFill>
                  <a:srgbClr val="FF0000"/>
                </a:solidFill>
                <a:latin typeface="Comic Sans MS" pitchFamily="66" charset="0"/>
              </a:rPr>
              <a:t>ışık, sıcaklık, nem ve havalandırma</a:t>
            </a:r>
            <a:r>
              <a:rPr lang="tr-TR" sz="2400" b="1">
                <a:latin typeface="Comic Sans MS" pitchFamily="66" charset="0"/>
              </a:rPr>
              <a:t> gibi birinci derecede etkili çevre etmenleri yanında bunlara ek olarak yetiştirme ortamını belirleyen havanın içerdiği </a:t>
            </a:r>
            <a:r>
              <a:rPr lang="tr-TR" sz="2400" b="1">
                <a:solidFill>
                  <a:srgbClr val="FF0000"/>
                </a:solidFill>
                <a:latin typeface="Comic Sans MS" pitchFamily="66" charset="0"/>
              </a:rPr>
              <a:t>CO</a:t>
            </a:r>
            <a:r>
              <a:rPr lang="tr-TR" sz="2400" b="1" baseline="-25000">
                <a:solidFill>
                  <a:srgbClr val="FF0000"/>
                </a:solidFill>
                <a:latin typeface="Comic Sans MS" pitchFamily="66" charset="0"/>
              </a:rPr>
              <a:t>2</a:t>
            </a:r>
            <a:r>
              <a:rPr lang="tr-TR" sz="2400" b="1">
                <a:solidFill>
                  <a:srgbClr val="FF0000"/>
                </a:solidFill>
                <a:latin typeface="Comic Sans MS" pitchFamily="66" charset="0"/>
              </a:rPr>
              <a:t> miktarı, toprak suyu, drenaj, toprak bitki besin maddeleri, hastalık etmenleri de</a:t>
            </a:r>
            <a:r>
              <a:rPr lang="tr-TR" sz="2400" b="1">
                <a:latin typeface="Comic Sans MS" pitchFamily="66" charset="0"/>
              </a:rPr>
              <a:t> sayılabilir.</a:t>
            </a:r>
          </a:p>
          <a:p>
            <a:pPr algn="just"/>
            <a:endParaRPr lang="tr-TR" sz="2400" b="1">
              <a:latin typeface="Comic Sans MS" pitchFamily="66"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p:cNvSpPr>
            <a:spLocks noChangeArrowheads="1"/>
          </p:cNvSpPr>
          <p:nvPr/>
        </p:nvSpPr>
        <p:spPr bwMode="auto">
          <a:xfrm>
            <a:off x="214313" y="333375"/>
            <a:ext cx="4929187" cy="6248400"/>
          </a:xfrm>
          <a:prstGeom prst="rect">
            <a:avLst/>
          </a:prstGeom>
          <a:noFill/>
          <a:ln w="9525">
            <a:noFill/>
            <a:miter lim="800000"/>
            <a:headEnd/>
            <a:tailEnd/>
          </a:ln>
        </p:spPr>
        <p:txBody>
          <a:bodyPr>
            <a:spAutoFit/>
          </a:bodyPr>
          <a:lstStyle/>
          <a:p>
            <a:pPr marL="342900" indent="-342900" algn="just"/>
            <a:r>
              <a:rPr lang="tr-TR" b="1">
                <a:solidFill>
                  <a:srgbClr val="FF0000"/>
                </a:solidFill>
                <a:latin typeface="Comic Sans MS" pitchFamily="66" charset="0"/>
              </a:rPr>
              <a:t>Sera veya Ser'i</a:t>
            </a:r>
            <a:r>
              <a:rPr lang="tr-TR" b="1">
                <a:latin typeface="Comic Sans MS" pitchFamily="66" charset="0"/>
              </a:rPr>
              <a:t> kısaca "iklime bağlı kalmadan, bütün yıl boyunca ekonomik olarak sebzeciliğin ve çiçekçiliğin yapıldığı tesisler" olarak tanımlayabildiğimiz gibi, kapsamlı olarak da şöyle tanımlayabiliriz.</a:t>
            </a:r>
          </a:p>
          <a:p>
            <a:pPr marL="342900" indent="-342900" algn="just"/>
            <a:endParaRPr lang="tr-TR" b="1">
              <a:latin typeface="Comic Sans MS" pitchFamily="66" charset="0"/>
            </a:endParaRPr>
          </a:p>
          <a:p>
            <a:pPr marL="342900" indent="-342900" algn="just"/>
            <a:r>
              <a:rPr lang="tr-TR" b="1">
                <a:latin typeface="Comic Sans MS" pitchFamily="66" charset="0"/>
              </a:rPr>
              <a:t>İklimle ilgili çevre koşullarına, tümüyle veya kısmen bağlı kalmadan gerektiğinde sıcaklık, ışık, nem ve hava gibi etmenler denetim altında tutularak, bütün yıl boyunca çeşitli kültür bitkileriyle bunların tohum, fide ve fidanlarını üretmek, bitkileri korumak, sergilemek amacıyla cam, plastik v.b. ışık geçirebilen malzeme ile kaplanarak değişik şekillerde yapılan, yüksek sistemli bir örtü altı yetiştiriciliği yapısıdır.</a:t>
            </a:r>
            <a:r>
              <a:rPr lang="tr-TR">
                <a:latin typeface="Comic Sans MS" pitchFamily="66" charset="0"/>
              </a:rPr>
              <a:t> </a:t>
            </a:r>
          </a:p>
        </p:txBody>
      </p:sp>
      <p:pic>
        <p:nvPicPr>
          <p:cNvPr id="4099" name="Picture 8" descr="Greenhouse-mums"/>
          <p:cNvPicPr>
            <a:picLocks noChangeAspect="1" noChangeArrowheads="1"/>
          </p:cNvPicPr>
          <p:nvPr/>
        </p:nvPicPr>
        <p:blipFill>
          <a:blip r:embed="rId2"/>
          <a:srcRect/>
          <a:stretch>
            <a:fillRect/>
          </a:stretch>
        </p:blipFill>
        <p:spPr bwMode="auto">
          <a:xfrm>
            <a:off x="5292725" y="333375"/>
            <a:ext cx="3455988" cy="6191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8"/>
          <p:cNvSpPr>
            <a:spLocks noChangeArrowheads="1"/>
          </p:cNvSpPr>
          <p:nvPr/>
        </p:nvSpPr>
        <p:spPr bwMode="auto">
          <a:xfrm>
            <a:off x="250825" y="-182563"/>
            <a:ext cx="8893175" cy="6858001"/>
          </a:xfrm>
          <a:prstGeom prst="rect">
            <a:avLst/>
          </a:prstGeom>
          <a:noFill/>
          <a:ln w="9525">
            <a:noFill/>
            <a:miter lim="800000"/>
            <a:headEnd/>
            <a:tailEnd/>
          </a:ln>
        </p:spPr>
        <p:txBody>
          <a:bodyPr anchor="ctr">
            <a:spAutoFit/>
          </a:bodyPr>
          <a:lstStyle/>
          <a:p>
            <a:pPr indent="344488" algn="just">
              <a:tabLst>
                <a:tab pos="341313" algn="l"/>
              </a:tabLst>
            </a:pPr>
            <a:r>
              <a:rPr lang="en-US" b="1">
                <a:solidFill>
                  <a:srgbClr val="FF0000"/>
                </a:solidFill>
                <a:latin typeface="Comic Sans MS" pitchFamily="66" charset="0"/>
              </a:rPr>
              <a:t> </a:t>
            </a:r>
            <a:endParaRPr lang="tr-TR" b="1">
              <a:solidFill>
                <a:srgbClr val="FF0000"/>
              </a:solidFill>
              <a:latin typeface="Comic Sans MS" pitchFamily="66" charset="0"/>
            </a:endParaRPr>
          </a:p>
          <a:p>
            <a:pPr indent="344488" algn="just">
              <a:tabLst>
                <a:tab pos="341313" algn="l"/>
              </a:tabLst>
            </a:pPr>
            <a:endParaRPr lang="tr-TR" b="1">
              <a:solidFill>
                <a:srgbClr val="FF0000"/>
              </a:solidFill>
              <a:latin typeface="Comic Sans MS" pitchFamily="66" charset="0"/>
            </a:endParaRPr>
          </a:p>
          <a:p>
            <a:pPr indent="344488" algn="just">
              <a:tabLst>
                <a:tab pos="341313" algn="l"/>
              </a:tabLst>
            </a:pPr>
            <a:r>
              <a:rPr lang="en-US" sz="2400" b="1">
                <a:solidFill>
                  <a:srgbClr val="FF0000"/>
                </a:solidFill>
                <a:latin typeface="Comic Sans MS" pitchFamily="66" charset="0"/>
              </a:rPr>
              <a:t>Işık:</a:t>
            </a:r>
          </a:p>
          <a:p>
            <a:pPr indent="344488" algn="just">
              <a:tabLst>
                <a:tab pos="341313" algn="l"/>
              </a:tabLst>
            </a:pPr>
            <a:r>
              <a:rPr lang="tr-TR" b="1">
                <a:latin typeface="Comic Sans MS" pitchFamily="66" charset="0"/>
              </a:rPr>
              <a:t>    </a:t>
            </a:r>
            <a:r>
              <a:rPr lang="en-US" b="1">
                <a:latin typeface="Comic Sans MS" pitchFamily="66" charset="0"/>
              </a:rPr>
              <a:t>Işık, yeşil bitkilerin klorofilleri yardımıyla su ve havanın CO</a:t>
            </a:r>
            <a:r>
              <a:rPr lang="en-US" b="1" baseline="-25000">
                <a:latin typeface="Comic Sans MS" pitchFamily="66" charset="0"/>
              </a:rPr>
              <a:t>2</a:t>
            </a:r>
            <a:r>
              <a:rPr lang="en-US" b="1">
                <a:latin typeface="Comic Sans MS" pitchFamily="66" charset="0"/>
              </a:rPr>
              <a:t>'ini birleştirerek özümleme yapabilmeleri için gerekli temel etmendir. Bitkilerin gelişmesinde ışığın renkleri, yoğunluğu </a:t>
            </a:r>
            <a:r>
              <a:rPr lang="en-US" b="1" i="1">
                <a:latin typeface="Comic Sans MS" pitchFamily="66" charset="0"/>
              </a:rPr>
              <a:t>(intensitesi) </a:t>
            </a:r>
            <a:r>
              <a:rPr lang="en-US" b="1">
                <a:latin typeface="Comic Sans MS" pitchFamily="66" charset="0"/>
              </a:rPr>
              <a:t>günlük ışıklanma süresi </a:t>
            </a:r>
            <a:r>
              <a:rPr lang="en-US" b="1" i="1">
                <a:latin typeface="Comic Sans MS" pitchFamily="66" charset="0"/>
              </a:rPr>
              <a:t>(fotoperiyod) </a:t>
            </a:r>
            <a:r>
              <a:rPr lang="en-US" b="1">
                <a:latin typeface="Comic Sans MS" pitchFamily="66" charset="0"/>
              </a:rPr>
              <a:t>ve gelişme süresi boyunca gelen toplam ışıklanma süresi önemlidir. Güneş ışıklarının gelmesine göre, seracılığın ekonomik olup olmamasında karar verilirken en önemli etmen olarak ortaya çıkar.</a:t>
            </a:r>
          </a:p>
          <a:p>
            <a:pPr indent="344488" algn="just">
              <a:tabLst>
                <a:tab pos="341313" algn="l"/>
              </a:tabLst>
            </a:pPr>
            <a:r>
              <a:rPr lang="tr-TR" b="1">
                <a:latin typeface="Comic Sans MS" pitchFamily="66" charset="0"/>
              </a:rPr>
              <a:t>    </a:t>
            </a:r>
            <a:r>
              <a:rPr lang="en-US" b="1">
                <a:latin typeface="Comic Sans MS" pitchFamily="66" charset="0"/>
              </a:rPr>
              <a:t>Seraların ışıklandırılmasında kullanılan doğal</a:t>
            </a:r>
            <a:r>
              <a:rPr lang="tr-TR" b="1">
                <a:latin typeface="Comic Sans MS" pitchFamily="66" charset="0"/>
              </a:rPr>
              <a:t> </a:t>
            </a:r>
            <a:r>
              <a:rPr lang="en-US" b="1">
                <a:latin typeface="Comic Sans MS" pitchFamily="66" charset="0"/>
              </a:rPr>
              <a:t>ışık kaynağı </a:t>
            </a:r>
            <a:r>
              <a:rPr lang="tr-TR" b="1">
                <a:latin typeface="Comic Sans MS" pitchFamily="66" charset="0"/>
              </a:rPr>
              <a:t>güneştir.Bu yüzden seraları güneş ışığından maksimum düzeyde yararlanılacak biçimde kurmak gerekir. Güneş ışınları dünya üzerine iki yoldan gelir.</a:t>
            </a:r>
          </a:p>
          <a:p>
            <a:pPr indent="344488" algn="just">
              <a:tabLst>
                <a:tab pos="341313" algn="l"/>
              </a:tabLst>
            </a:pPr>
            <a:r>
              <a:rPr lang="tr-TR" b="1">
                <a:latin typeface="Comic Sans MS" pitchFamily="66" charset="0"/>
              </a:rPr>
              <a:t>	</a:t>
            </a:r>
            <a:r>
              <a:rPr lang="tr-TR" b="1">
                <a:solidFill>
                  <a:srgbClr val="FF0000"/>
                </a:solidFill>
                <a:latin typeface="Comic Sans MS" pitchFamily="66" charset="0"/>
              </a:rPr>
              <a:t>1. Direkt güneş ışınları</a:t>
            </a:r>
            <a:r>
              <a:rPr lang="tr-TR" b="1">
                <a:latin typeface="Comic Sans MS" pitchFamily="66" charset="0"/>
              </a:rPr>
              <a:t>: Bulutsuz günde güneşin yolladığı ışıklardır. Bitkiler en çok direkt güneş ışıklarından yararlanır. </a:t>
            </a:r>
          </a:p>
          <a:p>
            <a:pPr indent="344488" algn="just">
              <a:tabLst>
                <a:tab pos="341313" algn="l"/>
              </a:tabLst>
            </a:pPr>
            <a:r>
              <a:rPr lang="tr-TR" b="1">
                <a:latin typeface="Comic Sans MS" pitchFamily="66" charset="0"/>
              </a:rPr>
              <a:t>	</a:t>
            </a:r>
            <a:r>
              <a:rPr lang="tr-TR" b="1">
                <a:solidFill>
                  <a:srgbClr val="FF0000"/>
                </a:solidFill>
                <a:latin typeface="Comic Sans MS" pitchFamily="66" charset="0"/>
              </a:rPr>
              <a:t>2. Difuz güneş ışıkları</a:t>
            </a:r>
            <a:r>
              <a:rPr lang="tr-TR" b="1">
                <a:latin typeface="Comic Sans MS" pitchFamily="66" charset="0"/>
              </a:rPr>
              <a:t>: Kapalı günde bulutlar arasından yansıyarak dünyaya gelen ışıklardır. </a:t>
            </a:r>
          </a:p>
          <a:p>
            <a:pPr indent="344488" algn="just">
              <a:tabLst>
                <a:tab pos="341313" algn="l"/>
              </a:tabLst>
            </a:pPr>
            <a:r>
              <a:rPr lang="tr-TR" b="1">
                <a:latin typeface="Comic Sans MS" pitchFamily="66" charset="0"/>
              </a:rPr>
              <a:t>	İkisinin toplamına global ışık adı verilir. Endüstri bölgeleri gibi hava kirliliğinin bulunduğu yerlerde global ışığın büyük bir bölümü havada asılı partiküllerce tutulur.Bu alanlarda kurulan seralar güneş enerjisinden yeteri kadar yararlanamaz.</a:t>
            </a:r>
            <a:endParaRPr lang="en-US" b="1">
              <a:latin typeface="Comic Sans MS" pitchFamily="66"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4"/>
          <p:cNvSpPr>
            <a:spLocks noChangeArrowheads="1"/>
          </p:cNvSpPr>
          <p:nvPr/>
        </p:nvSpPr>
        <p:spPr bwMode="auto">
          <a:xfrm>
            <a:off x="179388" y="260350"/>
            <a:ext cx="8713787" cy="6188075"/>
          </a:xfrm>
          <a:prstGeom prst="rect">
            <a:avLst/>
          </a:prstGeom>
          <a:noFill/>
          <a:ln w="9525">
            <a:noFill/>
            <a:miter lim="800000"/>
            <a:headEnd/>
            <a:tailEnd/>
          </a:ln>
        </p:spPr>
        <p:txBody>
          <a:bodyPr>
            <a:spAutoFit/>
          </a:bodyPr>
          <a:lstStyle/>
          <a:p>
            <a:pPr marL="342900" indent="-342900" algn="just"/>
            <a:r>
              <a:rPr lang="tr-TR" b="1">
                <a:latin typeface="Comic Sans MS" pitchFamily="66" charset="0"/>
              </a:rPr>
              <a:t>Güneş farklı dalga boylarına sahip ışınlar yayar.</a:t>
            </a:r>
          </a:p>
          <a:p>
            <a:pPr marL="342900" indent="-342900" algn="just">
              <a:buFontTx/>
              <a:buAutoNum type="arabicPeriod"/>
            </a:pPr>
            <a:r>
              <a:rPr lang="tr-TR" b="1">
                <a:solidFill>
                  <a:srgbClr val="FF0000"/>
                </a:solidFill>
                <a:latin typeface="Comic Sans MS" pitchFamily="66" charset="0"/>
              </a:rPr>
              <a:t>Morötesi ışıklar (kısa dalgalı ışıklar)</a:t>
            </a:r>
            <a:r>
              <a:rPr lang="tr-TR" b="1">
                <a:latin typeface="Comic Sans MS" pitchFamily="66" charset="0"/>
              </a:rPr>
              <a:t> 360 milimikrondan küçük dalga boyuna sahiptirler.Büyük kısmı atmosferdeki ozon tabakası tarafından tutulur. Bu ışıklar bitkilerde renk oluşumunu ve büyümeyi engeller, cüceliğe neden olur. Seralarda örtü malzemesi olarak kullanılan camların morötesi ışıkları geçirme özelliği, morötesi (ultraviyole) katkı maddesi kullanılmamış plastik örtü malzemesine göre daha azdır.</a:t>
            </a:r>
          </a:p>
          <a:p>
            <a:pPr marL="342900" indent="-342900" algn="just">
              <a:buFontTx/>
              <a:buAutoNum type="arabicPeriod"/>
            </a:pPr>
            <a:r>
              <a:rPr lang="tr-TR" b="1">
                <a:solidFill>
                  <a:srgbClr val="FF0000"/>
                </a:solidFill>
                <a:latin typeface="Comic Sans MS" pitchFamily="66" charset="0"/>
              </a:rPr>
              <a:t>2</a:t>
            </a:r>
            <a:r>
              <a:rPr lang="tr-TR" b="1">
                <a:latin typeface="Comic Sans MS" pitchFamily="66" charset="0"/>
              </a:rPr>
              <a:t>. </a:t>
            </a:r>
            <a:r>
              <a:rPr lang="tr-TR" b="1">
                <a:solidFill>
                  <a:srgbClr val="FF0000"/>
                </a:solidFill>
                <a:latin typeface="Comic Sans MS" pitchFamily="66" charset="0"/>
              </a:rPr>
              <a:t>Görülebilir (orta dalga boylu) ışıkların dalga boyları</a:t>
            </a:r>
            <a:r>
              <a:rPr lang="tr-TR" b="1">
                <a:latin typeface="Comic Sans MS" pitchFamily="66" charset="0"/>
              </a:rPr>
              <a:t> λ =360-760 milimikron arasında değişirDalga boyları farklı olan bu ışıkların bitki üzerinde etkisi de farklı olmaktadır.</a:t>
            </a:r>
          </a:p>
          <a:p>
            <a:pPr marL="342900" indent="-342900" algn="just"/>
            <a:r>
              <a:rPr lang="tr-TR" b="1">
                <a:latin typeface="Comic Sans MS" pitchFamily="66" charset="0"/>
              </a:rPr>
              <a:t>   Örneğin mavi ışık bitkilerin fazla boylanarak gelişmesini sağlar. Kırmızı ışığın bulunmaması tohumların çimlenmesini ve gelişmesini engeller ve çiçeklenmesini geciktirir. Yeşil ışık ise bitki büyümesini olumsuz olarak etkiler. Güneşten gelen kırmızı ve mavi ışıkların geliş yoğunluğu, güneşten gelen ışıkların açısına bağlı olarak değişir.</a:t>
            </a:r>
          </a:p>
          <a:p>
            <a:pPr marL="342900" indent="-342900" algn="just"/>
            <a:r>
              <a:rPr lang="tr-TR" b="1">
                <a:solidFill>
                  <a:srgbClr val="FF0000"/>
                </a:solidFill>
                <a:latin typeface="Comic Sans MS" pitchFamily="66" charset="0"/>
              </a:rPr>
              <a:t>3.</a:t>
            </a:r>
            <a:r>
              <a:rPr lang="tr-TR" b="1">
                <a:latin typeface="Comic Sans MS" pitchFamily="66" charset="0"/>
              </a:rPr>
              <a:t> </a:t>
            </a:r>
            <a:r>
              <a:rPr lang="tr-TR" b="1">
                <a:solidFill>
                  <a:srgbClr val="FF0000"/>
                </a:solidFill>
                <a:latin typeface="Comic Sans MS" pitchFamily="66" charset="0"/>
              </a:rPr>
              <a:t>Kızılötesi (uzun dalga boylu) ışıklarının dalga boyu</a:t>
            </a:r>
            <a:r>
              <a:rPr lang="tr-TR" b="1">
                <a:latin typeface="Comic Sans MS" pitchFamily="66" charset="0"/>
              </a:rPr>
              <a:t> λ = 760 milimikrondan büyüktür. Güneşten gelen ışıkların yaklaşık % 55'ini oluşturur.Sıcaklığı sağlarlar ve bitkinin her dönem ihtiyacı vardır.</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ChangeArrowheads="1"/>
          </p:cNvSpPr>
          <p:nvPr/>
        </p:nvSpPr>
        <p:spPr bwMode="auto">
          <a:xfrm>
            <a:off x="323850" y="333375"/>
            <a:ext cx="8569325" cy="5786438"/>
          </a:xfrm>
          <a:prstGeom prst="rect">
            <a:avLst/>
          </a:prstGeom>
          <a:noFill/>
          <a:ln w="9525">
            <a:noFill/>
            <a:miter lim="800000"/>
            <a:headEnd/>
            <a:tailEnd/>
          </a:ln>
        </p:spPr>
        <p:txBody>
          <a:bodyPr anchor="ctr">
            <a:spAutoFit/>
          </a:bodyPr>
          <a:lstStyle/>
          <a:p>
            <a:pPr algn="just"/>
            <a:r>
              <a:rPr lang="en-US" sz="2200" b="1">
                <a:latin typeface="Comic Sans MS" pitchFamily="66" charset="0"/>
              </a:rPr>
              <a:t>Sera içindeki ışığın seranın her tarafına eşit olarak dağılımı ile sera içindeki bitkilerin dengeli bir şekilde büyüme ve gelişmeleri sağlanmış olur. Bu nedenle seraların ve sera içindeki bitki sıralarının yönlendirilmesi önemlidir. Bitki sıralarının </a:t>
            </a:r>
            <a:r>
              <a:rPr lang="en-US" sz="2200" b="1">
                <a:solidFill>
                  <a:srgbClr val="FF0000"/>
                </a:solidFill>
                <a:latin typeface="Comic Sans MS" pitchFamily="66" charset="0"/>
              </a:rPr>
              <a:t>kuzey-güney</a:t>
            </a:r>
            <a:r>
              <a:rPr lang="en-US" sz="2200" b="1">
                <a:latin typeface="Comic Sans MS" pitchFamily="66" charset="0"/>
              </a:rPr>
              <a:t> doğrultusunda düzenlenmesi ile dengeli bir şekilde ışıktan yararlanması için seranın </a:t>
            </a:r>
            <a:r>
              <a:rPr lang="en-US" sz="2200" b="1">
                <a:solidFill>
                  <a:srgbClr val="FF0000"/>
                </a:solidFill>
                <a:latin typeface="Comic Sans MS" pitchFamily="66" charset="0"/>
              </a:rPr>
              <a:t>doğu-batı</a:t>
            </a:r>
            <a:r>
              <a:rPr lang="en-US" sz="2200" b="1">
                <a:latin typeface="Comic Sans MS" pitchFamily="66" charset="0"/>
              </a:rPr>
              <a:t> yönünde yerleştirilmesi gerekir.</a:t>
            </a:r>
            <a:endParaRPr lang="tr-TR" sz="2200" b="1">
              <a:latin typeface="Comic Sans MS" pitchFamily="66" charset="0"/>
            </a:endParaRPr>
          </a:p>
          <a:p>
            <a:pPr algn="just"/>
            <a:endParaRPr lang="tr-TR" sz="2200" b="1">
              <a:latin typeface="Comic Sans MS" pitchFamily="66" charset="0"/>
            </a:endParaRPr>
          </a:p>
          <a:p>
            <a:pPr algn="just"/>
            <a:r>
              <a:rPr lang="tr-TR" sz="2200" b="1">
                <a:latin typeface="Comic Sans MS" pitchFamily="66" charset="0"/>
              </a:rPr>
              <a:t>Yapılan bir araştırmaya göre, aynı alanda inşa edilen seralardan uzun ekseni doğu-batı yönünde olanlara giren güneş ışığı miktarı kışın %71 yazın % 64 iken, uzun ekseni kuzey-güney doğrultusunda olanlar ise kışın %48, yazın %66 oranında gün ışığından yararlanmadıkları bulunmuştur. </a:t>
            </a:r>
          </a:p>
          <a:p>
            <a:pPr algn="just"/>
            <a:endParaRPr lang="tr-TR" sz="2200" b="1">
              <a:latin typeface="Comic Sans MS" pitchFamily="66" charset="0"/>
            </a:endParaRPr>
          </a:p>
          <a:p>
            <a:pPr algn="just"/>
            <a:r>
              <a:rPr lang="tr-TR" sz="2200" b="1">
                <a:latin typeface="Comic Sans MS" pitchFamily="66" charset="0"/>
              </a:rPr>
              <a:t>Yapay ışıklandırmanın ekonomik olarak kullanılabileceği uygulama yeri, fide yetiştirme seralarıdır. Yapay ışıklandırma fide büyümesini hızlandırarak, büyüme süresini kısaltır. </a:t>
            </a:r>
            <a:endParaRPr lang="en-US" sz="2200" b="1">
              <a:latin typeface="Comic Sans MS" pitchFamily="66"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8"/>
          <p:cNvSpPr>
            <a:spLocks noChangeArrowheads="1"/>
          </p:cNvSpPr>
          <p:nvPr/>
        </p:nvSpPr>
        <p:spPr bwMode="auto">
          <a:xfrm>
            <a:off x="250825" y="311150"/>
            <a:ext cx="5184775" cy="6188075"/>
          </a:xfrm>
          <a:prstGeom prst="rect">
            <a:avLst/>
          </a:prstGeom>
          <a:noFill/>
          <a:ln w="9525">
            <a:noFill/>
            <a:miter lim="800000"/>
            <a:headEnd/>
            <a:tailEnd/>
          </a:ln>
        </p:spPr>
        <p:txBody>
          <a:bodyPr anchor="ctr">
            <a:spAutoFit/>
          </a:bodyPr>
          <a:lstStyle/>
          <a:p>
            <a:pPr indent="457200" algn="just"/>
            <a:r>
              <a:rPr lang="en-US" b="1">
                <a:solidFill>
                  <a:srgbClr val="FF0000"/>
                </a:solidFill>
                <a:latin typeface="Comic Sans MS" pitchFamily="66" charset="0"/>
              </a:rPr>
              <a:t>Sıcaklık:</a:t>
            </a:r>
            <a:endParaRPr lang="tr-TR" b="1">
              <a:solidFill>
                <a:srgbClr val="FF0000"/>
              </a:solidFill>
              <a:latin typeface="Comic Sans MS" pitchFamily="66" charset="0"/>
            </a:endParaRPr>
          </a:p>
          <a:p>
            <a:pPr indent="457200" algn="just"/>
            <a:endParaRPr lang="en-US" b="1">
              <a:solidFill>
                <a:srgbClr val="FF0000"/>
              </a:solidFill>
              <a:latin typeface="Comic Sans MS" pitchFamily="66" charset="0"/>
            </a:endParaRPr>
          </a:p>
          <a:p>
            <a:pPr indent="457200" algn="just"/>
            <a:r>
              <a:rPr lang="en-US" b="1">
                <a:latin typeface="Comic Sans MS" pitchFamily="66" charset="0"/>
              </a:rPr>
              <a:t>Bitkiler normal gelişmelerini tamamlayabilmeleri için en uygun sıcaklık derecesinde belirli bir süre geçirmeleri gerekir. En uygun veya optimum sıcaklığın tanımını yapmak zordur. Çünkü bitkiler için en uygun sıcaklık, havanın nem oranı ve ışıklanma gibi etmenlerle yakından ilgilidir. </a:t>
            </a:r>
            <a:r>
              <a:rPr lang="tr-TR" b="1">
                <a:latin typeface="Comic Sans MS" pitchFamily="66" charset="0"/>
              </a:rPr>
              <a:t>I</a:t>
            </a:r>
            <a:r>
              <a:rPr lang="en-US" b="1">
                <a:latin typeface="Comic Sans MS" pitchFamily="66" charset="0"/>
              </a:rPr>
              <a:t>şıklanmanın olmama</a:t>
            </a:r>
            <a:r>
              <a:rPr lang="tr-TR" b="1">
                <a:latin typeface="Comic Sans MS" pitchFamily="66" charset="0"/>
              </a:rPr>
              <a:t>sı nedeniyle,sera içinin gece gündüzden 5-8 </a:t>
            </a:r>
            <a:r>
              <a:rPr lang="tr-TR" b="1" baseline="30000">
                <a:latin typeface="Comic Sans MS" pitchFamily="66" charset="0"/>
              </a:rPr>
              <a:t>0</a:t>
            </a:r>
            <a:r>
              <a:rPr lang="tr-TR" b="1">
                <a:latin typeface="Comic Sans MS" pitchFamily="66" charset="0"/>
              </a:rPr>
              <a:t>C kadar daha düşük sıcaklıkta olması gerekir. Aslında her bitki türü için en uygun sıcaklık derecesinin sınırları farklıdır. Fakat sera içinin soğuk günlerde 15 </a:t>
            </a:r>
            <a:r>
              <a:rPr lang="tr-TR" b="1" baseline="30000">
                <a:latin typeface="Comic Sans MS" pitchFamily="66" charset="0"/>
              </a:rPr>
              <a:t>o</a:t>
            </a:r>
            <a:r>
              <a:rPr lang="tr-TR" b="1">
                <a:latin typeface="Comic Sans MS" pitchFamily="66" charset="0"/>
              </a:rPr>
              <a:t>C'den düşük, güneşli ve sıcak günlerde 30 </a:t>
            </a:r>
            <a:r>
              <a:rPr lang="tr-TR" b="1" baseline="30000">
                <a:latin typeface="Comic Sans MS" pitchFamily="66" charset="0"/>
              </a:rPr>
              <a:t>o</a:t>
            </a:r>
            <a:r>
              <a:rPr lang="tr-TR" b="1">
                <a:latin typeface="Comic Sans MS" pitchFamily="66" charset="0"/>
              </a:rPr>
              <a:t>C'den yüksek olmaması istenir. Çeşitli bitki türlerinin sera koşullarında istedikleri en uygun çevre sıcaklığı Çizelge de görülmektedir.</a:t>
            </a:r>
            <a:endParaRPr lang="en-US" b="1">
              <a:latin typeface="Comic Sans MS" pitchFamily="66" charset="0"/>
            </a:endParaRPr>
          </a:p>
        </p:txBody>
      </p:sp>
      <p:pic>
        <p:nvPicPr>
          <p:cNvPr id="25603" name="Picture 9"/>
          <p:cNvPicPr>
            <a:picLocks noChangeAspect="1" noChangeArrowheads="1"/>
          </p:cNvPicPr>
          <p:nvPr/>
        </p:nvPicPr>
        <p:blipFill>
          <a:blip r:embed="rId2"/>
          <a:srcRect/>
          <a:stretch>
            <a:fillRect/>
          </a:stretch>
        </p:blipFill>
        <p:spPr bwMode="auto">
          <a:xfrm>
            <a:off x="5435600" y="620713"/>
            <a:ext cx="3708400" cy="5832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6"/>
          <p:cNvSpPr>
            <a:spLocks noChangeArrowheads="1"/>
          </p:cNvSpPr>
          <p:nvPr/>
        </p:nvSpPr>
        <p:spPr bwMode="auto">
          <a:xfrm>
            <a:off x="250825" y="179388"/>
            <a:ext cx="8675688" cy="2835275"/>
          </a:xfrm>
          <a:prstGeom prst="rect">
            <a:avLst/>
          </a:prstGeom>
          <a:noFill/>
          <a:ln w="9525">
            <a:noFill/>
            <a:miter lim="800000"/>
            <a:headEnd/>
            <a:tailEnd/>
          </a:ln>
        </p:spPr>
        <p:txBody>
          <a:bodyPr anchor="ctr">
            <a:spAutoFit/>
          </a:bodyPr>
          <a:lstStyle/>
          <a:p>
            <a:pPr algn="just"/>
            <a:r>
              <a:rPr lang="tr-TR" b="1">
                <a:latin typeface="Comic Sans MS" pitchFamily="66" charset="0"/>
              </a:rPr>
              <a:t>Ayrıca, ülkemizde yapılan çalışmalarda ve pratik uygulamalarda seralarımızda bitkilerin istediği şekilde ısıtmanın ekonomik olmayacağını, göstermektedir. Bu nedenle, seralarımızda ancak dondan koruyucu ısıtma yapılmaktadır</a:t>
            </a:r>
          </a:p>
          <a:p>
            <a:pPr algn="just"/>
            <a:endParaRPr lang="tr-TR" b="1">
              <a:latin typeface="Comic Sans MS" pitchFamily="66" charset="0"/>
            </a:endParaRPr>
          </a:p>
          <a:p>
            <a:pPr algn="just"/>
            <a:r>
              <a:rPr lang="tr-TR" b="1">
                <a:latin typeface="Comic Sans MS" pitchFamily="66" charset="0"/>
              </a:rPr>
              <a:t>Doğal güneş enerjisinden yararlanma ile ısıtmada, güneş ışıkları plastik ve cam sera örtüsünden geçerek seranın içine girer. Gelen güneş ışıklarının bir kısmı sera örtü malzemesince yansıtılır ve bir kısmı da örtü malzemesi tarafından emilir</a:t>
            </a:r>
            <a:r>
              <a:rPr lang="tr-TR">
                <a:latin typeface="Comic Sans MS" pitchFamily="66" charset="0"/>
              </a:rPr>
              <a:t> </a:t>
            </a:r>
            <a:r>
              <a:rPr lang="tr-TR" b="1">
                <a:latin typeface="Comic Sans MS" pitchFamily="66" charset="0"/>
              </a:rPr>
              <a:t> </a:t>
            </a:r>
          </a:p>
        </p:txBody>
      </p:sp>
      <p:pic>
        <p:nvPicPr>
          <p:cNvPr id="26627" name="Picture 7"/>
          <p:cNvPicPr>
            <a:picLocks noChangeAspect="1" noChangeArrowheads="1"/>
          </p:cNvPicPr>
          <p:nvPr/>
        </p:nvPicPr>
        <p:blipFill>
          <a:blip r:embed="rId2"/>
          <a:srcRect/>
          <a:stretch>
            <a:fillRect/>
          </a:stretch>
        </p:blipFill>
        <p:spPr bwMode="auto">
          <a:xfrm>
            <a:off x="1042988" y="3357563"/>
            <a:ext cx="7272337" cy="32400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p:cNvSpPr>
            <a:spLocks noChangeArrowheads="1"/>
          </p:cNvSpPr>
          <p:nvPr/>
        </p:nvSpPr>
        <p:spPr bwMode="auto">
          <a:xfrm>
            <a:off x="323850" y="557213"/>
            <a:ext cx="8569325" cy="5273675"/>
          </a:xfrm>
          <a:prstGeom prst="rect">
            <a:avLst/>
          </a:prstGeom>
          <a:noFill/>
          <a:ln w="9525">
            <a:noFill/>
            <a:miter lim="800000"/>
            <a:headEnd/>
            <a:tailEnd/>
          </a:ln>
        </p:spPr>
        <p:txBody>
          <a:bodyPr anchor="ctr">
            <a:spAutoFit/>
          </a:bodyPr>
          <a:lstStyle/>
          <a:p>
            <a:pPr algn="just">
              <a:tabLst>
                <a:tab pos="347663" algn="l"/>
              </a:tabLst>
            </a:pPr>
            <a:r>
              <a:rPr lang="en-US" b="1">
                <a:solidFill>
                  <a:srgbClr val="FF0000"/>
                </a:solidFill>
                <a:latin typeface="Comic Sans MS" pitchFamily="66" charset="0"/>
                <a:cs typeface="Times New Roman" pitchFamily="18" charset="0"/>
              </a:rPr>
              <a:t>Nem</a:t>
            </a:r>
            <a:endParaRPr lang="en-US" b="1">
              <a:solidFill>
                <a:srgbClr val="FF0000"/>
              </a:solidFill>
              <a:latin typeface="Comic Sans MS" pitchFamily="66" charset="0"/>
            </a:endParaRPr>
          </a:p>
          <a:p>
            <a:pPr algn="just">
              <a:tabLst>
                <a:tab pos="347663" algn="l"/>
              </a:tabLst>
            </a:pPr>
            <a:r>
              <a:rPr lang="en-US" b="1">
                <a:latin typeface="Comic Sans MS" pitchFamily="66" charset="0"/>
                <a:cs typeface="Times New Roman" pitchFamily="18" charset="0"/>
              </a:rPr>
              <a:t>	Sera toprağının, bitkilerin gereksinimlerine göre sulanması gerekir. Bitkilerin özümleme yapabilmeleri ancak topraktan aldıkları su ile olur. </a:t>
            </a:r>
            <a:r>
              <a:rPr lang="en-US" b="1">
                <a:latin typeface="Comic Sans MS" pitchFamily="66" charset="0"/>
              </a:rPr>
              <a:t>Sulama nedeniyle nemli olan toprağın nem basıncı, sera havasının</a:t>
            </a:r>
            <a:r>
              <a:rPr lang="tr-TR" b="1">
                <a:latin typeface="Comic Sans MS" pitchFamily="66" charset="0"/>
              </a:rPr>
              <a:t> nem basıncından daha yüksek olduğundan, toprak suyu buharlaşarak sera havasına yayılır. Böylece sera havasının nem oranının yükselmesi bir noktaya kadar bitki gelişmesinde olumlu etkide bulunur. Bitkilerin topraktan aldığı suyun bir kısmı özümlemede (fotosentezde) ve bir kısmı da terlemede (transpirasyonda) kullanılır. Terlemede kullanılan su buharlaşarak sera havasına karışarak, sera içinde nemin yükselmesine neden olur. Bitki özümlemesi için sera içindeki CO2'in kullanılarak sera havasında CO2 derişiminin azalması ve sera içindeki ısı birikimini engellemek için havalandırma yapılır. Havalandırma ile sera içindeki havanın nem oranı düşer. Bu nem çeşitli önlemlerle tekrar normal düzeyine yükseltilmelidir.</a:t>
            </a:r>
            <a:endParaRPr lang="en-US" b="1">
              <a:latin typeface="Comic Sans MS" pitchFamily="66" charset="0"/>
            </a:endParaRPr>
          </a:p>
          <a:p>
            <a:pPr algn="just" eaLnBrk="0" hangingPunct="0">
              <a:tabLst>
                <a:tab pos="347663" algn="l"/>
              </a:tabLst>
            </a:pPr>
            <a:endParaRPr lang="en-US" b="1">
              <a:latin typeface="Comic Sans MS" pitchFamily="66"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4"/>
          <p:cNvSpPr>
            <a:spLocks noChangeArrowheads="1"/>
          </p:cNvSpPr>
          <p:nvPr/>
        </p:nvSpPr>
        <p:spPr bwMode="auto">
          <a:xfrm>
            <a:off x="179388" y="620713"/>
            <a:ext cx="8569325" cy="4359275"/>
          </a:xfrm>
          <a:prstGeom prst="rect">
            <a:avLst/>
          </a:prstGeom>
          <a:noFill/>
          <a:ln w="9525">
            <a:noFill/>
            <a:miter lim="800000"/>
            <a:headEnd/>
            <a:tailEnd/>
          </a:ln>
        </p:spPr>
        <p:txBody>
          <a:bodyPr>
            <a:spAutoFit/>
          </a:bodyPr>
          <a:lstStyle/>
          <a:p>
            <a:pPr algn="just"/>
            <a:r>
              <a:rPr lang="tr-TR" b="1">
                <a:latin typeface="Comic Sans MS" pitchFamily="66" charset="0"/>
              </a:rPr>
              <a:t>Seradaki havanın nem oranının en uygun sınırları, yetiştirilen bitki türüne, seranın sıcaklığına, ışıklandırma yoğunluğuna ve özümleme hızına bağlı olarak değişir. Oransal nemin çok düşük olması bitki büyümesi ve gelişmesini geriletmesi yanında, çok yüksek nem oranı da sera örtüsünün iç yüzeyinde yoğunlaşır. Yoğunlaşan nemin bitkiler üzerine damlaması bitkilerin hastalanmasına da neden olur. Ayrıca yüksek hava nemi, bitkiler için zararlı mikroorganizmaların gelişmesi için uygun ortam oluşturur ve mantari hastalıkların çıkmasına neden olur.</a:t>
            </a:r>
          </a:p>
          <a:p>
            <a:pPr algn="just"/>
            <a:endParaRPr lang="tr-TR" b="1">
              <a:latin typeface="Comic Sans MS" pitchFamily="66" charset="0"/>
            </a:endParaRPr>
          </a:p>
          <a:p>
            <a:pPr algn="just"/>
            <a:r>
              <a:rPr lang="tr-TR" b="1">
                <a:latin typeface="Comic Sans MS" pitchFamily="66" charset="0"/>
              </a:rPr>
              <a:t>Oransal nemin bir sayısal değerle gösterilmesi zordur. Çünkü bitkilerin oransal nem gereksinimi bitki türüne göre değişmesi yanında, diğer çevre koşulları ve bitkinin farklı gelişme çağlarında da aynı değildir.</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5"/>
          <p:cNvSpPr>
            <a:spLocks noChangeArrowheads="1"/>
          </p:cNvSpPr>
          <p:nvPr/>
        </p:nvSpPr>
        <p:spPr bwMode="auto">
          <a:xfrm>
            <a:off x="323850" y="260350"/>
            <a:ext cx="5400675" cy="6797675"/>
          </a:xfrm>
          <a:prstGeom prst="rect">
            <a:avLst/>
          </a:prstGeom>
          <a:noFill/>
          <a:ln w="9525">
            <a:noFill/>
            <a:miter lim="800000"/>
            <a:headEnd/>
            <a:tailEnd/>
          </a:ln>
        </p:spPr>
        <p:txBody>
          <a:bodyPr anchor="ctr">
            <a:spAutoFit/>
          </a:bodyPr>
          <a:lstStyle/>
          <a:p>
            <a:pPr indent="352425" algn="just"/>
            <a:r>
              <a:rPr lang="tr-TR" b="1">
                <a:solidFill>
                  <a:srgbClr val="FF0000"/>
                </a:solidFill>
                <a:latin typeface="Comic Sans MS" pitchFamily="66" charset="0"/>
              </a:rPr>
              <a:t>SERA YAPI MALZEMELERİ</a:t>
            </a:r>
            <a:r>
              <a:rPr lang="tr-TR" b="1">
                <a:latin typeface="Comic Sans MS" pitchFamily="66" charset="0"/>
              </a:rPr>
              <a:t> </a:t>
            </a:r>
          </a:p>
          <a:p>
            <a:pPr indent="352425" algn="just"/>
            <a:endParaRPr lang="tr-TR" b="1">
              <a:latin typeface="Comic Sans MS" pitchFamily="66" charset="0"/>
            </a:endParaRPr>
          </a:p>
          <a:p>
            <a:pPr indent="352425" algn="just"/>
            <a:r>
              <a:rPr lang="en-US" b="1">
                <a:latin typeface="Comic Sans MS" pitchFamily="66" charset="0"/>
              </a:rPr>
              <a:t>Sera yapı elemanları temel, iskelet elemanları ve çatı olarak sınıflara ayrılabilir. Bu elemanların planlanmasında ve seçiminde bölgenin iklim durumu, serada yetiştirilmek istenen bitki türü, seracılık işletmesinin büyüklüğü ve işletme tipi gözönüne alınmalıdır.</a:t>
            </a:r>
          </a:p>
          <a:p>
            <a:pPr indent="352425" algn="just"/>
            <a:r>
              <a:rPr lang="en-US" b="1">
                <a:latin typeface="Comic Sans MS" pitchFamily="66" charset="0"/>
              </a:rPr>
              <a:t>Ayrıca seranın yapım malzemesi seçilirken de şu etmenlerin gözönünde alınması gerekmektedir.</a:t>
            </a:r>
            <a:endParaRPr lang="tr-TR" b="1">
              <a:latin typeface="Comic Sans MS" pitchFamily="66" charset="0"/>
            </a:endParaRPr>
          </a:p>
          <a:p>
            <a:pPr indent="352425" algn="just"/>
            <a:endParaRPr lang="en-US" b="1">
              <a:latin typeface="Comic Sans MS" pitchFamily="66" charset="0"/>
            </a:endParaRPr>
          </a:p>
          <a:p>
            <a:pPr indent="352425" algn="just">
              <a:buFontTx/>
              <a:buAutoNum type="arabicPeriod"/>
            </a:pPr>
            <a:r>
              <a:rPr lang="en-US" b="1">
                <a:latin typeface="Comic Sans MS" pitchFamily="66" charset="0"/>
              </a:rPr>
              <a:t>Sera yapı malzemesi ucuz, sağlam ve hafif olmalı,</a:t>
            </a:r>
          </a:p>
          <a:p>
            <a:pPr indent="352425" algn="just">
              <a:buFontTx/>
              <a:buAutoNum type="arabicPeriod"/>
            </a:pPr>
            <a:r>
              <a:rPr lang="en-US" b="1">
                <a:latin typeface="Comic Sans MS" pitchFamily="66" charset="0"/>
              </a:rPr>
              <a:t>Seri üretime uygun olmalı,</a:t>
            </a:r>
          </a:p>
          <a:p>
            <a:pPr indent="352425" algn="just">
              <a:buFontTx/>
              <a:buAutoNum type="arabicPeriod"/>
            </a:pPr>
            <a:r>
              <a:rPr lang="en-US" b="1">
                <a:latin typeface="Comic Sans MS" pitchFamily="66" charset="0"/>
              </a:rPr>
              <a:t>Enerji tasarrufunu sağlamalı,</a:t>
            </a:r>
          </a:p>
          <a:p>
            <a:pPr indent="352425" algn="just">
              <a:buFontTx/>
              <a:buAutoNum type="arabicPeriod"/>
            </a:pPr>
            <a:r>
              <a:rPr lang="en-US" b="1">
                <a:latin typeface="Comic Sans MS" pitchFamily="66" charset="0"/>
              </a:rPr>
              <a:t>Kuruluş ve tamiri kolay olmalı,</a:t>
            </a:r>
          </a:p>
          <a:p>
            <a:pPr indent="352425" algn="just">
              <a:buFontTx/>
              <a:buAutoNum type="arabicPeriod"/>
            </a:pPr>
            <a:r>
              <a:rPr lang="en-US" b="1">
                <a:latin typeface="Comic Sans MS" pitchFamily="66" charset="0"/>
              </a:rPr>
              <a:t>Hava koşullarından etkilenmemeli,</a:t>
            </a:r>
          </a:p>
          <a:p>
            <a:pPr indent="352425" algn="just">
              <a:buFontTx/>
              <a:buAutoNum type="arabicPeriod"/>
            </a:pPr>
            <a:r>
              <a:rPr lang="en-US" b="1">
                <a:latin typeface="Comic Sans MS" pitchFamily="66" charset="0"/>
              </a:rPr>
              <a:t>Sera içinde yeterli iklim ayarlaması yapılabilmelidir.</a:t>
            </a:r>
          </a:p>
          <a:p>
            <a:pPr indent="352425" algn="just" eaLnBrk="0" hangingPunct="0"/>
            <a:endParaRPr lang="en-US" b="1">
              <a:latin typeface="Comic Sans MS" pitchFamily="66" charset="0"/>
            </a:endParaRPr>
          </a:p>
        </p:txBody>
      </p:sp>
      <p:pic>
        <p:nvPicPr>
          <p:cNvPr id="29699" name="Picture 7" descr="floats"/>
          <p:cNvPicPr>
            <a:picLocks noChangeAspect="1" noChangeArrowheads="1"/>
          </p:cNvPicPr>
          <p:nvPr/>
        </p:nvPicPr>
        <p:blipFill>
          <a:blip r:embed="rId2"/>
          <a:srcRect/>
          <a:stretch>
            <a:fillRect/>
          </a:stretch>
        </p:blipFill>
        <p:spPr bwMode="auto">
          <a:xfrm>
            <a:off x="5867400" y="404813"/>
            <a:ext cx="3046413" cy="59039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4"/>
          <p:cNvSpPr>
            <a:spLocks noChangeArrowheads="1"/>
          </p:cNvSpPr>
          <p:nvPr/>
        </p:nvSpPr>
        <p:spPr bwMode="auto">
          <a:xfrm>
            <a:off x="0" y="333375"/>
            <a:ext cx="8893175" cy="1920875"/>
          </a:xfrm>
          <a:prstGeom prst="rect">
            <a:avLst/>
          </a:prstGeom>
          <a:noFill/>
          <a:ln w="9525">
            <a:noFill/>
            <a:miter lim="800000"/>
            <a:headEnd/>
            <a:tailEnd/>
          </a:ln>
        </p:spPr>
        <p:txBody>
          <a:bodyPr anchor="ctr">
            <a:spAutoFit/>
          </a:bodyPr>
          <a:lstStyle/>
          <a:p>
            <a:pPr algn="just"/>
            <a:endParaRPr lang="tr-TR" b="1">
              <a:latin typeface="Comic Sans MS" pitchFamily="66" charset="0"/>
            </a:endParaRPr>
          </a:p>
          <a:p>
            <a:pPr algn="just"/>
            <a:r>
              <a:rPr lang="tr-TR" b="1">
                <a:solidFill>
                  <a:srgbClr val="FF0000"/>
                </a:solidFill>
                <a:latin typeface="Comic Sans MS" pitchFamily="66" charset="0"/>
              </a:rPr>
              <a:t>TEMEL :</a:t>
            </a:r>
            <a:r>
              <a:rPr lang="tr-TR" b="1">
                <a:latin typeface="Comic Sans MS" pitchFamily="66" charset="0"/>
              </a:rPr>
              <a:t> </a:t>
            </a:r>
            <a:r>
              <a:rPr lang="en-US" b="1">
                <a:latin typeface="Comic Sans MS" pitchFamily="66" charset="0"/>
              </a:rPr>
              <a:t>Cam seralarda temel duvarı yapmak için, 70 cm genişlikte ve 80-100 cm derinlikte sera çevresi boyunca temel çukuru kazılır. Eğer zeminin emniyeti yeterli değilse alt kısmına 20 cm yükseklikte betonarme sömel yapılır</a:t>
            </a:r>
            <a:r>
              <a:rPr lang="tr-TR" b="1">
                <a:latin typeface="Comic Sans MS" pitchFamily="66" charset="0"/>
              </a:rPr>
              <a:t>. </a:t>
            </a:r>
            <a:r>
              <a:rPr lang="en-US" b="1">
                <a:latin typeface="Comic Sans MS" pitchFamily="66" charset="0"/>
              </a:rPr>
              <a:t>Bu sömel yerine tesviye betonu da yeterli olabilir.</a:t>
            </a:r>
          </a:p>
        </p:txBody>
      </p:sp>
      <p:pic>
        <p:nvPicPr>
          <p:cNvPr id="30723" name="Picture 9"/>
          <p:cNvPicPr>
            <a:picLocks noChangeAspect="1" noChangeArrowheads="1"/>
          </p:cNvPicPr>
          <p:nvPr>
            <p:ph sz="half" idx="2"/>
          </p:nvPr>
        </p:nvPicPr>
        <p:blipFill>
          <a:blip r:embed="rId2"/>
          <a:srcRect/>
          <a:stretch>
            <a:fillRect/>
          </a:stretch>
        </p:blipFill>
        <p:spPr>
          <a:xfrm>
            <a:off x="827088" y="2565400"/>
            <a:ext cx="3097212" cy="3494088"/>
          </a:xfrm>
          <a:noFill/>
        </p:spPr>
      </p:pic>
      <p:sp>
        <p:nvSpPr>
          <p:cNvPr id="30724" name="Rectangle 10"/>
          <p:cNvSpPr>
            <a:spLocks noChangeArrowheads="1"/>
          </p:cNvSpPr>
          <p:nvPr/>
        </p:nvSpPr>
        <p:spPr bwMode="auto">
          <a:xfrm>
            <a:off x="3995738" y="2403475"/>
            <a:ext cx="4859337" cy="2530475"/>
          </a:xfrm>
          <a:prstGeom prst="rect">
            <a:avLst/>
          </a:prstGeom>
          <a:noFill/>
          <a:ln w="9525">
            <a:noFill/>
            <a:miter lim="800000"/>
            <a:headEnd/>
            <a:tailEnd/>
          </a:ln>
        </p:spPr>
        <p:txBody>
          <a:bodyPr anchor="ctr">
            <a:spAutoFit/>
          </a:bodyPr>
          <a:lstStyle/>
          <a:p>
            <a:pPr algn="just"/>
            <a:r>
              <a:rPr lang="en-US" b="1" i="1">
                <a:latin typeface="Comic Sans MS" pitchFamily="66" charset="0"/>
              </a:rPr>
              <a:t>Sera temeli</a:t>
            </a:r>
            <a:endParaRPr lang="tr-TR" b="1" i="1">
              <a:latin typeface="Comic Sans MS" pitchFamily="66" charset="0"/>
            </a:endParaRPr>
          </a:p>
          <a:p>
            <a:pPr algn="just"/>
            <a:r>
              <a:rPr lang="en-US" b="1">
                <a:latin typeface="Comic Sans MS" pitchFamily="66" charset="0"/>
              </a:rPr>
              <a:t>1. </a:t>
            </a:r>
            <a:r>
              <a:rPr lang="en-US" b="1" i="1">
                <a:latin typeface="Comic Sans MS" pitchFamily="66" charset="0"/>
              </a:rPr>
              <a:t>Dikme (kolon, </a:t>
            </a:r>
            <a:r>
              <a:rPr lang="tr-TR" b="1" i="1">
                <a:latin typeface="Comic Sans MS" pitchFamily="66" charset="0"/>
              </a:rPr>
              <a:t>ı</a:t>
            </a:r>
            <a:r>
              <a:rPr lang="en-US" b="1" i="1">
                <a:latin typeface="Comic Sans MS" pitchFamily="66" charset="0"/>
              </a:rPr>
              <a:t>veya L profil demirden),</a:t>
            </a:r>
            <a:endParaRPr lang="tr-TR" b="1" i="1">
              <a:latin typeface="Comic Sans MS" pitchFamily="66" charset="0"/>
            </a:endParaRPr>
          </a:p>
          <a:p>
            <a:pPr algn="just"/>
            <a:r>
              <a:rPr lang="en-US" b="1">
                <a:latin typeface="Comic Sans MS" pitchFamily="66" charset="0"/>
              </a:rPr>
              <a:t>2. </a:t>
            </a:r>
            <a:r>
              <a:rPr lang="en-US" b="1" i="1">
                <a:latin typeface="Comic Sans MS" pitchFamily="66" charset="0"/>
              </a:rPr>
              <a:t>Betonarme ha</a:t>
            </a:r>
            <a:r>
              <a:rPr lang="tr-TR" b="1" i="1">
                <a:latin typeface="Comic Sans MS" pitchFamily="66" charset="0"/>
              </a:rPr>
              <a:t>tıl</a:t>
            </a:r>
            <a:r>
              <a:rPr lang="en-US" b="1" i="1">
                <a:latin typeface="Comic Sans MS" pitchFamily="66" charset="0"/>
              </a:rPr>
              <a:t> </a:t>
            </a:r>
            <a:endParaRPr lang="tr-TR" b="1" i="1">
              <a:latin typeface="Comic Sans MS" pitchFamily="66" charset="0"/>
            </a:endParaRPr>
          </a:p>
          <a:p>
            <a:pPr algn="just"/>
            <a:r>
              <a:rPr lang="en-US" b="1">
                <a:latin typeface="Comic Sans MS" pitchFamily="66" charset="0"/>
              </a:rPr>
              <a:t>3. </a:t>
            </a:r>
            <a:r>
              <a:rPr lang="en-US" b="1" i="1">
                <a:latin typeface="Comic Sans MS" pitchFamily="66" charset="0"/>
              </a:rPr>
              <a:t>Takviyeli harçI</a:t>
            </a:r>
            <a:r>
              <a:rPr lang="tr-TR" b="1" i="1">
                <a:latin typeface="Comic Sans MS" pitchFamily="66" charset="0"/>
              </a:rPr>
              <a:t>ı</a:t>
            </a:r>
            <a:r>
              <a:rPr lang="en-US" b="1" i="1">
                <a:latin typeface="Comic Sans MS" pitchFamily="66" charset="0"/>
              </a:rPr>
              <a:t> temel duvar</a:t>
            </a:r>
            <a:r>
              <a:rPr lang="tr-TR" b="1" i="1">
                <a:latin typeface="Comic Sans MS" pitchFamily="66" charset="0"/>
              </a:rPr>
              <a:t>ı</a:t>
            </a:r>
            <a:r>
              <a:rPr lang="en-US" b="1" i="1">
                <a:latin typeface="Comic Sans MS" pitchFamily="66" charset="0"/>
              </a:rPr>
              <a:t>,</a:t>
            </a:r>
            <a:endParaRPr lang="tr-TR" b="1" i="1">
              <a:latin typeface="Comic Sans MS" pitchFamily="66" charset="0"/>
            </a:endParaRPr>
          </a:p>
          <a:p>
            <a:pPr algn="just"/>
            <a:r>
              <a:rPr lang="en-US" b="1">
                <a:latin typeface="Comic Sans MS" pitchFamily="66" charset="0"/>
              </a:rPr>
              <a:t>4. </a:t>
            </a:r>
            <a:r>
              <a:rPr lang="en-US" b="1" i="1">
                <a:latin typeface="Comic Sans MS" pitchFamily="66" charset="0"/>
              </a:rPr>
              <a:t>Betonarme temel sömeli, </a:t>
            </a:r>
            <a:endParaRPr lang="tr-TR" b="1" i="1">
              <a:latin typeface="Comic Sans MS" pitchFamily="66" charset="0"/>
            </a:endParaRPr>
          </a:p>
          <a:p>
            <a:pPr algn="just"/>
            <a:r>
              <a:rPr lang="en-US" b="1">
                <a:latin typeface="Comic Sans MS" pitchFamily="66" charset="0"/>
              </a:rPr>
              <a:t>5. </a:t>
            </a:r>
            <a:r>
              <a:rPr lang="en-US" b="1" i="1">
                <a:latin typeface="Comic Sans MS" pitchFamily="66" charset="0"/>
              </a:rPr>
              <a:t>Mertekler (T. profil demirden), </a:t>
            </a:r>
            <a:endParaRPr lang="tr-TR" b="1" i="1">
              <a:latin typeface="Comic Sans MS" pitchFamily="66" charset="0"/>
            </a:endParaRPr>
          </a:p>
          <a:p>
            <a:pPr algn="just"/>
            <a:r>
              <a:rPr lang="en-US" b="1">
                <a:latin typeface="Comic Sans MS" pitchFamily="66" charset="0"/>
              </a:rPr>
              <a:t>6. </a:t>
            </a:r>
            <a:r>
              <a:rPr lang="en-US" b="1" i="1">
                <a:latin typeface="Comic Sans MS" pitchFamily="66" charset="0"/>
              </a:rPr>
              <a:t>Aşık (U profil demirden)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4"/>
          <p:cNvSpPr>
            <a:spLocks noChangeArrowheads="1"/>
          </p:cNvSpPr>
          <p:nvPr/>
        </p:nvSpPr>
        <p:spPr bwMode="auto">
          <a:xfrm>
            <a:off x="250825" y="836613"/>
            <a:ext cx="8640763" cy="1616075"/>
          </a:xfrm>
          <a:prstGeom prst="rect">
            <a:avLst/>
          </a:prstGeom>
          <a:noFill/>
          <a:ln w="9525">
            <a:noFill/>
            <a:miter lim="800000"/>
            <a:headEnd/>
            <a:tailEnd/>
          </a:ln>
        </p:spPr>
        <p:txBody>
          <a:bodyPr anchor="ctr">
            <a:spAutoFit/>
          </a:bodyPr>
          <a:lstStyle/>
          <a:p>
            <a:pPr algn="just">
              <a:tabLst>
                <a:tab pos="355600" algn="l"/>
              </a:tabLst>
            </a:pPr>
            <a:r>
              <a:rPr lang="en-US" b="1">
                <a:solidFill>
                  <a:srgbClr val="FF0000"/>
                </a:solidFill>
                <a:latin typeface="Comic Sans MS" pitchFamily="66" charset="0"/>
              </a:rPr>
              <a:t>. </a:t>
            </a:r>
            <a:r>
              <a:rPr lang="tr-TR" b="1">
                <a:solidFill>
                  <a:srgbClr val="FF0000"/>
                </a:solidFill>
                <a:latin typeface="Comic Sans MS" pitchFamily="66" charset="0"/>
              </a:rPr>
              <a:t>İ</a:t>
            </a:r>
            <a:r>
              <a:rPr lang="en-US" b="1">
                <a:solidFill>
                  <a:srgbClr val="FF0000"/>
                </a:solidFill>
                <a:latin typeface="Comic Sans MS" pitchFamily="66" charset="0"/>
              </a:rPr>
              <a:t>skelet Malzemeleri</a:t>
            </a:r>
            <a:r>
              <a:rPr lang="tr-TR" b="1">
                <a:solidFill>
                  <a:srgbClr val="FF0000"/>
                </a:solidFill>
                <a:latin typeface="Comic Sans MS" pitchFamily="66" charset="0"/>
              </a:rPr>
              <a:t> :</a:t>
            </a:r>
            <a:r>
              <a:rPr lang="en-US" b="1">
                <a:latin typeface="Comic Sans MS" pitchFamily="66" charset="0"/>
              </a:rPr>
              <a:t>Seraları iskeletinde ahşap ve metal malzemeler kullanılır. </a:t>
            </a:r>
            <a:r>
              <a:rPr lang="tr-TR" b="1">
                <a:latin typeface="Comic Sans MS" pitchFamily="66" charset="0"/>
              </a:rPr>
              <a:t>Seralarda yaygın olarak kullanılan çelik ürünü haddelenerek değişik profiller kazandırılmış ve piyasada çelik profil olarak bulunan malzemelerdir. Bu profil çeliklerden en fazla kullanılanı şunlardır.</a:t>
            </a:r>
            <a:endParaRPr lang="en-US" b="1">
              <a:latin typeface="Comic Sans MS" pitchFamily="66" charset="0"/>
            </a:endParaRPr>
          </a:p>
        </p:txBody>
      </p:sp>
      <p:pic>
        <p:nvPicPr>
          <p:cNvPr id="31747" name="Picture 5"/>
          <p:cNvPicPr>
            <a:picLocks noChangeAspect="1" noChangeArrowheads="1"/>
          </p:cNvPicPr>
          <p:nvPr/>
        </p:nvPicPr>
        <p:blipFill>
          <a:blip r:embed="rId2"/>
          <a:srcRect/>
          <a:stretch>
            <a:fillRect/>
          </a:stretch>
        </p:blipFill>
        <p:spPr bwMode="auto">
          <a:xfrm>
            <a:off x="539750" y="2924175"/>
            <a:ext cx="8064500" cy="2305050"/>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4"/>
          <p:cNvSpPr>
            <a:spLocks noChangeArrowheads="1"/>
          </p:cNvSpPr>
          <p:nvPr/>
        </p:nvSpPr>
        <p:spPr bwMode="auto">
          <a:xfrm>
            <a:off x="4284663" y="260350"/>
            <a:ext cx="4608512" cy="6492875"/>
          </a:xfrm>
          <a:prstGeom prst="rect">
            <a:avLst/>
          </a:prstGeom>
          <a:noFill/>
          <a:ln w="9525">
            <a:noFill/>
            <a:miter lim="800000"/>
            <a:headEnd/>
            <a:tailEnd/>
          </a:ln>
        </p:spPr>
        <p:txBody>
          <a:bodyPr>
            <a:spAutoFit/>
          </a:bodyPr>
          <a:lstStyle/>
          <a:p>
            <a:pPr marL="342900" indent="-342900" algn="just"/>
            <a:r>
              <a:rPr lang="tr-TR" b="1">
                <a:solidFill>
                  <a:srgbClr val="FF0000"/>
                </a:solidFill>
                <a:latin typeface="Comic Sans MS" pitchFamily="66" charset="0"/>
              </a:rPr>
              <a:t>Seracılığın  yararlarını şöyle sıralayabiliriz</a:t>
            </a:r>
            <a:r>
              <a:rPr lang="tr-TR" b="1">
                <a:latin typeface="Comic Sans MS" pitchFamily="66" charset="0"/>
              </a:rPr>
              <a:t>:</a:t>
            </a:r>
          </a:p>
          <a:p>
            <a:pPr marL="342900" indent="-342900" algn="just"/>
            <a:endParaRPr lang="tr-TR" b="1">
              <a:latin typeface="Comic Sans MS" pitchFamily="66" charset="0"/>
            </a:endParaRPr>
          </a:p>
          <a:p>
            <a:pPr marL="342900" indent="-342900" algn="just">
              <a:buFontTx/>
              <a:buChar char="•"/>
            </a:pPr>
            <a:r>
              <a:rPr lang="tr-TR" b="1">
                <a:latin typeface="Comic Sans MS" pitchFamily="66" charset="0"/>
              </a:rPr>
              <a:t> Yetiştirme devresi uzatılarak, yıl içinde yetiştirilen kültür bitkisi sayısının artması yanında, belirli alanlardan yararlanma olanakları da artar.</a:t>
            </a:r>
          </a:p>
          <a:p>
            <a:pPr marL="342900" indent="-342900" algn="just">
              <a:buFontTx/>
              <a:buChar char="•"/>
            </a:pPr>
            <a:r>
              <a:rPr lang="tr-TR" b="1">
                <a:latin typeface="Comic Sans MS" pitchFamily="66" charset="0"/>
              </a:rPr>
              <a:t>Pazara sürekli mal çıkarma olanağı vardır.</a:t>
            </a:r>
          </a:p>
          <a:p>
            <a:pPr marL="342900" indent="-342900" algn="just">
              <a:buFontTx/>
              <a:buChar char="•"/>
            </a:pPr>
            <a:r>
              <a:rPr lang="tr-TR" b="1">
                <a:latin typeface="Comic Sans MS" pitchFamily="66" charset="0"/>
              </a:rPr>
              <a:t>Birim alandan yüksek verim alma yanında, ürünün niteliği de yükseltilir.</a:t>
            </a:r>
          </a:p>
          <a:p>
            <a:pPr marL="342900" indent="-342900" algn="just">
              <a:buFontTx/>
              <a:buChar char="•"/>
            </a:pPr>
            <a:r>
              <a:rPr lang="tr-TR" b="1">
                <a:latin typeface="Comic Sans MS" pitchFamily="66" charset="0"/>
              </a:rPr>
              <a:t>Tarımsal işletmelerde görülen ve mevsimlik olan işgücü kullanımı, sera ile düzenli ve sürekli olarak değerlendirilebilir.</a:t>
            </a:r>
          </a:p>
          <a:p>
            <a:pPr marL="342900" indent="-342900" algn="just">
              <a:buFontTx/>
              <a:buChar char="•"/>
            </a:pPr>
            <a:r>
              <a:rPr lang="tr-TR" b="1">
                <a:latin typeface="Comic Sans MS" pitchFamily="66" charset="0"/>
              </a:rPr>
              <a:t>Seranın yapımı için gerekli olan çeşitli malların üretimi için yeni sanayi kollarının doğmasına neden olur.</a:t>
            </a:r>
          </a:p>
        </p:txBody>
      </p:sp>
      <p:pic>
        <p:nvPicPr>
          <p:cNvPr id="5123" name="Picture 39" descr="hydroponic%20tomato%20greenhouse_600x450"/>
          <p:cNvPicPr>
            <a:picLocks noChangeAspect="1" noChangeArrowheads="1"/>
          </p:cNvPicPr>
          <p:nvPr>
            <p:ph/>
          </p:nvPr>
        </p:nvPicPr>
        <p:blipFill>
          <a:blip r:embed="rId2"/>
          <a:srcRect/>
          <a:stretch>
            <a:fillRect/>
          </a:stretch>
        </p:blipFill>
        <p:spPr>
          <a:xfrm>
            <a:off x="179388" y="476250"/>
            <a:ext cx="4033837" cy="6119813"/>
          </a:xfr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4"/>
          <p:cNvSpPr>
            <a:spLocks noChangeArrowheads="1"/>
          </p:cNvSpPr>
          <p:nvPr/>
        </p:nvSpPr>
        <p:spPr bwMode="auto">
          <a:xfrm>
            <a:off x="323850" y="333375"/>
            <a:ext cx="4824413" cy="5451475"/>
          </a:xfrm>
          <a:prstGeom prst="rect">
            <a:avLst/>
          </a:prstGeom>
          <a:noFill/>
          <a:ln w="9525">
            <a:noFill/>
            <a:miter lim="800000"/>
            <a:headEnd/>
            <a:tailEnd/>
          </a:ln>
        </p:spPr>
        <p:txBody>
          <a:bodyPr anchor="ctr">
            <a:spAutoFit/>
          </a:bodyPr>
          <a:lstStyle/>
          <a:p>
            <a:pPr indent="355600" algn="just">
              <a:tabLst>
                <a:tab pos="3760788" algn="l"/>
              </a:tabLst>
            </a:pPr>
            <a:r>
              <a:rPr lang="en-US" sz="2200" b="1">
                <a:solidFill>
                  <a:srgbClr val="FF0000"/>
                </a:solidFill>
                <a:latin typeface="Comic Sans MS" pitchFamily="66" charset="0"/>
              </a:rPr>
              <a:t>Çatı Elemanlar</a:t>
            </a:r>
            <a:r>
              <a:rPr lang="tr-TR" sz="2200" b="1">
                <a:solidFill>
                  <a:srgbClr val="FF0000"/>
                </a:solidFill>
                <a:latin typeface="Comic Sans MS" pitchFamily="66" charset="0"/>
              </a:rPr>
              <a:t>ı</a:t>
            </a:r>
          </a:p>
          <a:p>
            <a:pPr indent="355600" algn="just">
              <a:tabLst>
                <a:tab pos="3760788" algn="l"/>
              </a:tabLst>
            </a:pPr>
            <a:endParaRPr lang="en-US" sz="2200" b="1">
              <a:solidFill>
                <a:srgbClr val="FF0000"/>
              </a:solidFill>
              <a:latin typeface="Comic Sans MS" pitchFamily="66" charset="0"/>
            </a:endParaRPr>
          </a:p>
          <a:p>
            <a:pPr indent="355600" algn="just">
              <a:tabLst>
                <a:tab pos="3760788" algn="l"/>
              </a:tabLst>
            </a:pPr>
            <a:r>
              <a:rPr lang="en-US" sz="2200" b="1">
                <a:latin typeface="Comic Sans MS" pitchFamily="66" charset="0"/>
              </a:rPr>
              <a:t>Serayı üstten örten çatı elemanları, çatıyı oluşturan iskelet ve çatı örtü elemanları olarak iki sınıf altında</a:t>
            </a:r>
            <a:r>
              <a:rPr lang="en-US" sz="2200" b="1" i="1">
                <a:latin typeface="Comic Sans MS" pitchFamily="66" charset="0"/>
              </a:rPr>
              <a:t> </a:t>
            </a:r>
            <a:r>
              <a:rPr lang="en-US" sz="2200" b="1">
                <a:latin typeface="Comic Sans MS" pitchFamily="66" charset="0"/>
              </a:rPr>
              <a:t>incelenebilir. Sera çatısı, çatıyı oluşturan elemanların kendi ağırlıklarını, çatıyı tamamen örten saydam örtü malzemesini, çatı örtüsü ne etkili olan kar ve rüzgar yükünü, tamir ve bakım için çatıya çıkan işçilerin ağırlığını ve çatıya asılan çeşit</a:t>
            </a:r>
            <a:r>
              <a:rPr lang="tr-TR" sz="2200" b="1">
                <a:latin typeface="Comic Sans MS" pitchFamily="66" charset="0"/>
              </a:rPr>
              <a:t>l</a:t>
            </a:r>
            <a:r>
              <a:rPr lang="en-US" sz="2200" b="1">
                <a:latin typeface="Comic Sans MS" pitchFamily="66" charset="0"/>
              </a:rPr>
              <a:t>i bitki ekiliş yerlerini taşıyabilecek durumda olmalıdır.</a:t>
            </a:r>
          </a:p>
        </p:txBody>
      </p:sp>
      <p:pic>
        <p:nvPicPr>
          <p:cNvPr id="32771" name="Picture 6" descr="inside%20open-roof"/>
          <p:cNvPicPr>
            <a:picLocks noChangeAspect="1" noChangeArrowheads="1"/>
          </p:cNvPicPr>
          <p:nvPr/>
        </p:nvPicPr>
        <p:blipFill>
          <a:blip r:embed="rId2"/>
          <a:srcRect/>
          <a:stretch>
            <a:fillRect/>
          </a:stretch>
        </p:blipFill>
        <p:spPr bwMode="auto">
          <a:xfrm>
            <a:off x="5292725" y="133350"/>
            <a:ext cx="3675063" cy="6591300"/>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4"/>
          <p:cNvSpPr>
            <a:spLocks noChangeArrowheads="1"/>
          </p:cNvSpPr>
          <p:nvPr/>
        </p:nvSpPr>
        <p:spPr bwMode="auto">
          <a:xfrm>
            <a:off x="407988" y="549275"/>
            <a:ext cx="8736012" cy="1006475"/>
          </a:xfrm>
          <a:prstGeom prst="rect">
            <a:avLst/>
          </a:prstGeom>
          <a:noFill/>
          <a:ln w="9525">
            <a:noFill/>
            <a:miter lim="800000"/>
            <a:headEnd/>
            <a:tailEnd/>
          </a:ln>
        </p:spPr>
        <p:txBody>
          <a:bodyPr wrap="none" anchor="ctr">
            <a:spAutoFit/>
          </a:bodyPr>
          <a:lstStyle/>
          <a:p>
            <a:pPr algn="just"/>
            <a:r>
              <a:rPr lang="en-US" b="1">
                <a:solidFill>
                  <a:srgbClr val="FF0000"/>
                </a:solidFill>
                <a:latin typeface="Comic Sans MS" pitchFamily="66" charset="0"/>
              </a:rPr>
              <a:t>Çatı İskeleti Elemanları</a:t>
            </a:r>
            <a:endParaRPr lang="tr-TR" b="1">
              <a:solidFill>
                <a:srgbClr val="FF0000"/>
              </a:solidFill>
              <a:latin typeface="Comic Sans MS" pitchFamily="66" charset="0"/>
            </a:endParaRPr>
          </a:p>
          <a:p>
            <a:pPr algn="just"/>
            <a:endParaRPr lang="tr-TR" b="1">
              <a:solidFill>
                <a:srgbClr val="FF0000"/>
              </a:solidFill>
              <a:latin typeface="Comic Sans MS" pitchFamily="66" charset="0"/>
            </a:endParaRPr>
          </a:p>
          <a:p>
            <a:pPr algn="just"/>
            <a:r>
              <a:rPr lang="tr-TR" b="1">
                <a:latin typeface="Comic Sans MS" pitchFamily="66" charset="0"/>
              </a:rPr>
              <a:t>Bir seranın çatı iskeletini, mertekler, aşıklar, çatı kirişleri oluşturur </a:t>
            </a:r>
          </a:p>
        </p:txBody>
      </p:sp>
      <p:pic>
        <p:nvPicPr>
          <p:cNvPr id="33795" name="Picture 5"/>
          <p:cNvPicPr>
            <a:picLocks noChangeAspect="1" noChangeArrowheads="1"/>
          </p:cNvPicPr>
          <p:nvPr/>
        </p:nvPicPr>
        <p:blipFill>
          <a:blip r:embed="rId2"/>
          <a:srcRect/>
          <a:stretch>
            <a:fillRect/>
          </a:stretch>
        </p:blipFill>
        <p:spPr bwMode="auto">
          <a:xfrm>
            <a:off x="1042988" y="2133600"/>
            <a:ext cx="7272337" cy="3935413"/>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
          <p:cNvSpPr>
            <a:spLocks noChangeArrowheads="1"/>
          </p:cNvSpPr>
          <p:nvPr/>
        </p:nvSpPr>
        <p:spPr bwMode="auto">
          <a:xfrm>
            <a:off x="4643438" y="788988"/>
            <a:ext cx="4322762" cy="4446587"/>
          </a:xfrm>
          <a:prstGeom prst="rect">
            <a:avLst/>
          </a:prstGeom>
          <a:noFill/>
          <a:ln w="9525">
            <a:noFill/>
            <a:miter lim="800000"/>
            <a:headEnd/>
            <a:tailEnd/>
          </a:ln>
        </p:spPr>
        <p:txBody>
          <a:bodyPr anchor="ctr">
            <a:spAutoFit/>
          </a:bodyPr>
          <a:lstStyle/>
          <a:p>
            <a:pPr indent="358775" algn="just"/>
            <a:r>
              <a:rPr lang="en-US" sz="2200" b="1">
                <a:solidFill>
                  <a:srgbClr val="FF0000"/>
                </a:solidFill>
                <a:latin typeface="Comic Sans MS" pitchFamily="66" charset="0"/>
              </a:rPr>
              <a:t>Çatı Örtü Malzemesi</a:t>
            </a:r>
            <a:endParaRPr lang="tr-TR" sz="2200" b="1">
              <a:solidFill>
                <a:srgbClr val="FF0000"/>
              </a:solidFill>
              <a:latin typeface="Comic Sans MS" pitchFamily="66" charset="0"/>
            </a:endParaRPr>
          </a:p>
          <a:p>
            <a:pPr indent="358775" algn="just"/>
            <a:endParaRPr lang="en-US" sz="2200" b="1">
              <a:solidFill>
                <a:srgbClr val="FF0000"/>
              </a:solidFill>
              <a:latin typeface="Comic Sans MS" pitchFamily="66" charset="0"/>
            </a:endParaRPr>
          </a:p>
          <a:p>
            <a:pPr indent="358775" algn="just"/>
            <a:r>
              <a:rPr lang="en-US" sz="2200" b="1">
                <a:latin typeface="Comic Sans MS" pitchFamily="66" charset="0"/>
              </a:rPr>
              <a:t>Serayı yağmur, kar ve rüzgar gibi dış etkenlerden koruyarak sera içinden ısı kaybını azaltan ve ışığı olanaklar ölçüsünde sera içine fazla geçiren saydam bir malzemeyle sera çatısı kaplanır. Sera kaplama malzemesi cam veya plastiktir. Seranın yan duvarı da bu malzeme ile kaplanır.</a:t>
            </a:r>
          </a:p>
        </p:txBody>
      </p:sp>
      <p:pic>
        <p:nvPicPr>
          <p:cNvPr id="34819" name="Picture 6" descr="home"/>
          <p:cNvPicPr>
            <a:picLocks noChangeAspect="1" noChangeArrowheads="1"/>
          </p:cNvPicPr>
          <p:nvPr/>
        </p:nvPicPr>
        <p:blipFill>
          <a:blip r:embed="rId2"/>
          <a:srcRect/>
          <a:stretch>
            <a:fillRect/>
          </a:stretch>
        </p:blipFill>
        <p:spPr bwMode="auto">
          <a:xfrm>
            <a:off x="539750" y="549275"/>
            <a:ext cx="3671888" cy="5616575"/>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4"/>
          <p:cNvSpPr>
            <a:spLocks noChangeArrowheads="1"/>
          </p:cNvSpPr>
          <p:nvPr/>
        </p:nvSpPr>
        <p:spPr bwMode="auto">
          <a:xfrm>
            <a:off x="250825" y="487363"/>
            <a:ext cx="8642350" cy="5883275"/>
          </a:xfrm>
          <a:prstGeom prst="rect">
            <a:avLst/>
          </a:prstGeom>
          <a:noFill/>
          <a:ln w="9525">
            <a:noFill/>
            <a:miter lim="800000"/>
            <a:headEnd/>
            <a:tailEnd/>
          </a:ln>
        </p:spPr>
        <p:txBody>
          <a:bodyPr anchor="ctr">
            <a:spAutoFit/>
          </a:bodyPr>
          <a:lstStyle/>
          <a:p>
            <a:pPr algn="just">
              <a:tabLst>
                <a:tab pos="334963" algn="l"/>
              </a:tabLst>
            </a:pPr>
            <a:r>
              <a:rPr lang="en-US" b="1">
                <a:latin typeface="Comic Sans MS" pitchFamily="66" charset="0"/>
              </a:rPr>
              <a:t>Tarımda bir malzeme örtü malzemesi olarak kullanılırken şu özelliklerinin olması istenir</a:t>
            </a:r>
            <a:endParaRPr lang="tr-TR" b="1">
              <a:latin typeface="Comic Sans MS" pitchFamily="66" charset="0"/>
            </a:endParaRPr>
          </a:p>
          <a:p>
            <a:pPr algn="just">
              <a:tabLst>
                <a:tab pos="334963" algn="l"/>
              </a:tabLst>
            </a:pPr>
            <a:endParaRPr lang="en-US" b="1">
              <a:latin typeface="Comic Sans MS" pitchFamily="66" charset="0"/>
            </a:endParaRPr>
          </a:p>
          <a:p>
            <a:pPr algn="just">
              <a:tabLst>
                <a:tab pos="334963" algn="l"/>
              </a:tabLst>
            </a:pPr>
            <a:r>
              <a:rPr lang="en-US" b="1">
                <a:latin typeface="Comic Sans MS" pitchFamily="66" charset="0"/>
              </a:rPr>
              <a:t>	1. Örtü, güneş ışıklarının örtü altına kolayca girmesini sağlamalı, yansıtma, emme ve iletme gibi olaylarla ışık kaybına neden olmamalıdır.</a:t>
            </a:r>
          </a:p>
          <a:p>
            <a:pPr algn="just">
              <a:tabLst>
                <a:tab pos="334963" algn="l"/>
              </a:tabLst>
            </a:pPr>
            <a:r>
              <a:rPr lang="en-US" b="1">
                <a:latin typeface="Comic Sans MS" pitchFamily="66" charset="0"/>
              </a:rPr>
              <a:t>	2. Örtü altında oluşan ısıyı tutmalı, örtü altından ısı kayıpları en alt düzeyde olmalıdır.</a:t>
            </a:r>
          </a:p>
          <a:p>
            <a:pPr algn="just">
              <a:tabLst>
                <a:tab pos="334963" algn="l"/>
              </a:tabLst>
            </a:pPr>
            <a:r>
              <a:rPr lang="en-US" b="1">
                <a:latin typeface="Comic Sans MS" pitchFamily="66" charset="0"/>
              </a:rPr>
              <a:t>	3. Ucuz ve örtü kurma maliyeti yüksek olmamalıdır.</a:t>
            </a:r>
          </a:p>
          <a:p>
            <a:pPr algn="just">
              <a:tabLst>
                <a:tab pos="334963" algn="l"/>
              </a:tabLst>
            </a:pPr>
            <a:r>
              <a:rPr lang="en-US" b="1">
                <a:latin typeface="Comic Sans MS" pitchFamily="66" charset="0"/>
              </a:rPr>
              <a:t>	4. Örtü malzemesi fazla ağır olmamalıdır. Yoksa kurulan örtünün iskeletine binen fazla yük, ağır ve pahalı bir iskelet yapılmasını ve bu da örtü kurma maliyetinin artmasına neden olur.</a:t>
            </a:r>
          </a:p>
          <a:p>
            <a:pPr algn="just">
              <a:tabLst>
                <a:tab pos="334963" algn="l"/>
              </a:tabLst>
            </a:pPr>
            <a:r>
              <a:rPr lang="en-US" b="1">
                <a:latin typeface="Comic Sans MS" pitchFamily="66" charset="0"/>
              </a:rPr>
              <a:t>	5. istenen şekle kolayca uymalı, kaplandığında boşluklar meydana getirmemeli ve yapım kolaylığı sağlanmalıdır.</a:t>
            </a:r>
          </a:p>
          <a:p>
            <a:pPr algn="just">
              <a:tabLst>
                <a:tab pos="334963" algn="l"/>
              </a:tabLst>
            </a:pPr>
            <a:r>
              <a:rPr lang="en-US" b="1">
                <a:latin typeface="Comic Sans MS" pitchFamily="66" charset="0"/>
              </a:rPr>
              <a:t>	6. Dış koşulların etkisi altında şekil değiştirmemelidir. Rüzgarda yırtılmamalı, doluda kırılmamalı, .soğuk ve sıcakta genleşip, eğilip, kıvrılmamalı, büzülüp gerilmemel</a:t>
            </a:r>
            <a:r>
              <a:rPr lang="tr-TR" b="1">
                <a:latin typeface="Comic Sans MS" pitchFamily="66" charset="0"/>
              </a:rPr>
              <a:t>i</a:t>
            </a:r>
            <a:r>
              <a:rPr lang="en-US" b="1">
                <a:latin typeface="Comic Sans MS" pitchFamily="66" charset="0"/>
              </a:rPr>
              <a:t>, uzun ömürlü olmalıdır.</a:t>
            </a:r>
          </a:p>
          <a:p>
            <a:pPr algn="just">
              <a:tabLst>
                <a:tab pos="334963" algn="l"/>
              </a:tabLst>
            </a:pPr>
            <a:r>
              <a:rPr lang="en-US" b="1">
                <a:latin typeface="Comic Sans MS" pitchFamily="66" charset="0"/>
              </a:rPr>
              <a:t>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4"/>
          <p:cNvSpPr>
            <a:spLocks noChangeArrowheads="1"/>
          </p:cNvSpPr>
          <p:nvPr/>
        </p:nvSpPr>
        <p:spPr bwMode="auto">
          <a:xfrm>
            <a:off x="179388" y="549275"/>
            <a:ext cx="4176712" cy="5786438"/>
          </a:xfrm>
          <a:prstGeom prst="rect">
            <a:avLst/>
          </a:prstGeom>
          <a:noFill/>
          <a:ln w="9525">
            <a:noFill/>
            <a:miter lim="800000"/>
            <a:headEnd/>
            <a:tailEnd/>
          </a:ln>
        </p:spPr>
        <p:txBody>
          <a:bodyPr>
            <a:spAutoFit/>
          </a:bodyPr>
          <a:lstStyle/>
          <a:p>
            <a:pPr algn="just"/>
            <a:r>
              <a:rPr lang="en-US" sz="2200" b="1">
                <a:latin typeface="Comic Sans MS" pitchFamily="66" charset="0"/>
              </a:rPr>
              <a:t>7. Çabuk kirlenmemeli ve ışık geçirgenliğini kaybetmemeli, kirlendiğinde kolay temizlenmelidir.</a:t>
            </a:r>
          </a:p>
          <a:p>
            <a:pPr algn="just"/>
            <a:r>
              <a:rPr lang="en-US" sz="2200" b="1">
                <a:latin typeface="Comic Sans MS" pitchFamily="66" charset="0"/>
              </a:rPr>
              <a:t>8. Güneşin morotesı (ultravıyole = UV) ışıklarını absorbe ederek bozulmamalıdır.</a:t>
            </a:r>
          </a:p>
          <a:p>
            <a:pPr algn="just"/>
            <a:r>
              <a:rPr lang="en-US" sz="2200" b="1">
                <a:latin typeface="Comic Sans MS" pitchFamily="66" charset="0"/>
              </a:rPr>
              <a:t>9. Örtünün iç yüzeyinde buğulanma ve nemlenme meydana getirmemelidir.</a:t>
            </a:r>
          </a:p>
          <a:p>
            <a:pPr algn="just"/>
            <a:r>
              <a:rPr lang="en-US" sz="2200" b="1">
                <a:latin typeface="Comic Sans MS" pitchFamily="66" charset="0"/>
              </a:rPr>
              <a:t>10. Kolay taşınabilmeli ve taşıma sırasında çabuk bozulup, kırılmamalıdır.</a:t>
            </a:r>
          </a:p>
          <a:p>
            <a:pPr algn="just"/>
            <a:r>
              <a:rPr lang="en-US" sz="2200" b="1">
                <a:latin typeface="Comic Sans MS" pitchFamily="66" charset="0"/>
              </a:rPr>
              <a:t>11. Herhangi bir nedenle bozulma ortaya çıktığında kolay değiştirilebilmelidir.</a:t>
            </a:r>
          </a:p>
        </p:txBody>
      </p:sp>
      <p:pic>
        <p:nvPicPr>
          <p:cNvPr id="36867" name="Picture 6" descr="poinsettia%20crop%2003"/>
          <p:cNvPicPr>
            <a:picLocks noChangeAspect="1" noChangeArrowheads="1"/>
          </p:cNvPicPr>
          <p:nvPr/>
        </p:nvPicPr>
        <p:blipFill>
          <a:blip r:embed="rId2"/>
          <a:srcRect/>
          <a:stretch>
            <a:fillRect/>
          </a:stretch>
        </p:blipFill>
        <p:spPr bwMode="auto">
          <a:xfrm>
            <a:off x="4572000" y="692150"/>
            <a:ext cx="4395788" cy="6032500"/>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4"/>
          <p:cNvSpPr>
            <a:spLocks noChangeArrowheads="1"/>
          </p:cNvSpPr>
          <p:nvPr/>
        </p:nvSpPr>
        <p:spPr bwMode="auto">
          <a:xfrm>
            <a:off x="179388" y="549275"/>
            <a:ext cx="8642350" cy="1616075"/>
          </a:xfrm>
          <a:prstGeom prst="rect">
            <a:avLst/>
          </a:prstGeom>
          <a:noFill/>
          <a:ln w="9525">
            <a:noFill/>
            <a:miter lim="800000"/>
            <a:headEnd/>
            <a:tailEnd/>
          </a:ln>
        </p:spPr>
        <p:txBody>
          <a:bodyPr anchor="ctr">
            <a:spAutoFit/>
          </a:bodyPr>
          <a:lstStyle/>
          <a:p>
            <a:pPr indent="431800" algn="just"/>
            <a:r>
              <a:rPr lang="en-US" b="1">
                <a:solidFill>
                  <a:srgbClr val="FF0000"/>
                </a:solidFill>
                <a:latin typeface="Comic Sans MS" pitchFamily="66" charset="0"/>
              </a:rPr>
              <a:t>Cam</a:t>
            </a:r>
            <a:endParaRPr lang="tr-TR" b="1">
              <a:solidFill>
                <a:srgbClr val="FF0000"/>
              </a:solidFill>
              <a:latin typeface="Comic Sans MS" pitchFamily="66" charset="0"/>
            </a:endParaRPr>
          </a:p>
          <a:p>
            <a:pPr indent="431800" algn="just"/>
            <a:endParaRPr lang="en-US" b="1">
              <a:solidFill>
                <a:srgbClr val="FF0000"/>
              </a:solidFill>
              <a:latin typeface="Comic Sans MS" pitchFamily="66" charset="0"/>
            </a:endParaRPr>
          </a:p>
          <a:p>
            <a:pPr indent="431800" algn="just"/>
            <a:r>
              <a:rPr lang="en-US" b="1">
                <a:latin typeface="Comic Sans MS" pitchFamily="66" charset="0"/>
              </a:rPr>
              <a:t>Cam saydam, bozulmaz, oldukça dayanıklı, fakat çabuk kırılan, paslanmaz</a:t>
            </a:r>
            <a:r>
              <a:rPr lang="en-US" b="1" i="1">
                <a:latin typeface="Comic Sans MS" pitchFamily="66" charset="0"/>
              </a:rPr>
              <a:t>, </a:t>
            </a:r>
            <a:r>
              <a:rPr lang="en-US" b="1">
                <a:latin typeface="Comic Sans MS" pitchFamily="66" charset="0"/>
              </a:rPr>
              <a:t>su ve hava geçirmeyen bir maddedir. Aşırı basınca, vurmaya, ani sıcaklık değişmelerine karşı da dayanıksızdır.</a:t>
            </a:r>
          </a:p>
        </p:txBody>
      </p:sp>
      <p:sp>
        <p:nvSpPr>
          <p:cNvPr id="37891" name="Rectangle 5"/>
          <p:cNvSpPr>
            <a:spLocks noChangeArrowheads="1"/>
          </p:cNvSpPr>
          <p:nvPr/>
        </p:nvSpPr>
        <p:spPr bwMode="auto">
          <a:xfrm>
            <a:off x="323850" y="2268538"/>
            <a:ext cx="8424863" cy="3749675"/>
          </a:xfrm>
          <a:prstGeom prst="rect">
            <a:avLst/>
          </a:prstGeom>
          <a:noFill/>
          <a:ln w="9525">
            <a:noFill/>
            <a:miter lim="800000"/>
            <a:headEnd/>
            <a:tailEnd/>
          </a:ln>
        </p:spPr>
        <p:txBody>
          <a:bodyPr anchor="ctr">
            <a:spAutoFit/>
          </a:bodyPr>
          <a:lstStyle/>
          <a:p>
            <a:pPr marL="342900" indent="-342900" algn="just"/>
            <a:r>
              <a:rPr lang="en-US" b="1">
                <a:latin typeface="Comic Sans MS" pitchFamily="66" charset="0"/>
              </a:rPr>
              <a:t>Metal iskeletli seralarda eski zamandan beri örtü malzemesi olarak kullanılan camın diğer örtü malzemelerine göre yararlı yönleri şunlardır.</a:t>
            </a:r>
            <a:endParaRPr lang="tr-TR" b="1">
              <a:latin typeface="Comic Sans MS" pitchFamily="66" charset="0"/>
            </a:endParaRPr>
          </a:p>
          <a:p>
            <a:pPr marL="342900" indent="-342900" algn="just"/>
            <a:endParaRPr lang="en-US" b="1">
              <a:latin typeface="Comic Sans MS" pitchFamily="66" charset="0"/>
            </a:endParaRPr>
          </a:p>
          <a:p>
            <a:pPr marL="342900" indent="-342900" algn="just">
              <a:buFontTx/>
              <a:buAutoNum type="arabicPeriod"/>
            </a:pPr>
            <a:r>
              <a:rPr lang="en-US" b="1">
                <a:latin typeface="Comic Sans MS" pitchFamily="66" charset="0"/>
              </a:rPr>
              <a:t>Cam ın kullanma süresi 75 yıl dolayındadır.</a:t>
            </a:r>
          </a:p>
          <a:p>
            <a:pPr marL="342900" indent="-342900" algn="just">
              <a:buFontTx/>
              <a:buAutoNum type="arabicPeriod"/>
            </a:pPr>
            <a:r>
              <a:rPr lang="en-US" b="1">
                <a:latin typeface="Comic Sans MS" pitchFamily="66" charset="0"/>
              </a:rPr>
              <a:t>Işık geçirgenliği % 89-92 arasında değişmektedir.</a:t>
            </a:r>
          </a:p>
          <a:p>
            <a:pPr marL="342900" indent="-342900" algn="just">
              <a:buFontTx/>
              <a:buAutoNum type="arabicPeriod"/>
            </a:pPr>
            <a:r>
              <a:rPr lang="en-US" b="1">
                <a:latin typeface="Comic Sans MS" pitchFamily="66" charset="0"/>
              </a:rPr>
              <a:t>Kolay temizlenir ve bakımı masrafı yoktur.</a:t>
            </a:r>
          </a:p>
          <a:p>
            <a:pPr marL="342900" indent="-342900" algn="just">
              <a:buFontTx/>
              <a:buAutoNum type="arabicPeriod"/>
            </a:pPr>
            <a:r>
              <a:rPr lang="en-US" b="1">
                <a:latin typeface="Comic Sans MS" pitchFamily="66" charset="0"/>
              </a:rPr>
              <a:t>Çok büyük dolu yağışı dışında iklim koşullarından etkilenmez.</a:t>
            </a:r>
          </a:p>
          <a:p>
            <a:pPr marL="342900" indent="-342900" algn="just">
              <a:buFontTx/>
              <a:buAutoNum type="arabicPeriod"/>
            </a:pPr>
            <a:r>
              <a:rPr lang="en-US" b="1">
                <a:latin typeface="Comic Sans MS" pitchFamily="66" charset="0"/>
              </a:rPr>
              <a:t>Cam seralarda verim, plastik örtülü seralara göre daha yüksektir.</a:t>
            </a:r>
          </a:p>
          <a:p>
            <a:pPr marL="342900" indent="-342900" algn="just">
              <a:buFontTx/>
              <a:buAutoNum type="arabicPeriod"/>
            </a:pPr>
            <a:r>
              <a:rPr lang="en-US" b="1">
                <a:latin typeface="Comic Sans MS" pitchFamily="66" charset="0"/>
              </a:rPr>
              <a:t>Morörtüsü (ültraviyole) ışıklarından etkilenmez.</a:t>
            </a:r>
          </a:p>
          <a:p>
            <a:pPr marL="342900" indent="-342900" algn="just" eaLnBrk="0" hangingPunct="0">
              <a:buFontTx/>
              <a:buAutoNum type="arabicPeriod"/>
            </a:pPr>
            <a:endParaRPr lang="en-US" b="1">
              <a:latin typeface="Comic Sans MS" pitchFamily="66"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HPIM0507"/>
          <p:cNvPicPr>
            <a:picLocks noChangeAspect="1" noChangeArrowheads="1"/>
          </p:cNvPicPr>
          <p:nvPr/>
        </p:nvPicPr>
        <p:blipFill>
          <a:blip r:embed="rId2"/>
          <a:srcRect/>
          <a:stretch>
            <a:fillRect/>
          </a:stretch>
        </p:blipFill>
        <p:spPr bwMode="auto">
          <a:xfrm>
            <a:off x="914400" y="685800"/>
            <a:ext cx="7315200" cy="548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HPIM0506"/>
          <p:cNvPicPr>
            <a:picLocks noChangeAspect="1" noChangeArrowheads="1"/>
          </p:cNvPicPr>
          <p:nvPr/>
        </p:nvPicPr>
        <p:blipFill>
          <a:blip r:embed="rId2"/>
          <a:srcRect/>
          <a:stretch>
            <a:fillRect/>
          </a:stretch>
        </p:blipFill>
        <p:spPr bwMode="auto">
          <a:xfrm>
            <a:off x="914400" y="685800"/>
            <a:ext cx="7315200" cy="548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HPIM0508"/>
          <p:cNvPicPr>
            <a:picLocks noChangeAspect="1" noChangeArrowheads="1"/>
          </p:cNvPicPr>
          <p:nvPr/>
        </p:nvPicPr>
        <p:blipFill>
          <a:blip r:embed="rId2"/>
          <a:srcRect/>
          <a:stretch>
            <a:fillRect/>
          </a:stretch>
        </p:blipFill>
        <p:spPr bwMode="auto">
          <a:xfrm>
            <a:off x="914400" y="685800"/>
            <a:ext cx="7315200" cy="548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HPIM0510"/>
          <p:cNvPicPr>
            <a:picLocks noChangeAspect="1" noChangeArrowheads="1"/>
          </p:cNvPicPr>
          <p:nvPr/>
        </p:nvPicPr>
        <p:blipFill>
          <a:blip r:embed="rId2"/>
          <a:srcRect/>
          <a:stretch>
            <a:fillRect/>
          </a:stretch>
        </p:blipFill>
        <p:spPr bwMode="auto">
          <a:xfrm>
            <a:off x="914400" y="685800"/>
            <a:ext cx="7315200" cy="548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
          <p:cNvSpPr>
            <a:spLocks noChangeArrowheads="1"/>
          </p:cNvSpPr>
          <p:nvPr/>
        </p:nvSpPr>
        <p:spPr bwMode="auto">
          <a:xfrm>
            <a:off x="395288" y="836613"/>
            <a:ext cx="8461375" cy="2282825"/>
          </a:xfrm>
          <a:prstGeom prst="rect">
            <a:avLst/>
          </a:prstGeom>
          <a:noFill/>
          <a:ln w="9525">
            <a:noFill/>
            <a:miter lim="800000"/>
            <a:headEnd/>
            <a:tailEnd/>
          </a:ln>
        </p:spPr>
        <p:txBody>
          <a:bodyPr>
            <a:spAutoFit/>
          </a:bodyPr>
          <a:lstStyle/>
          <a:p>
            <a:pPr algn="just"/>
            <a:r>
              <a:rPr lang="tr-TR" sz="2400" b="1">
                <a:latin typeface="Comic Sans MS" pitchFamily="66" charset="0"/>
              </a:rPr>
              <a:t>Sera işletmeciliğini kısıtlayıcı en büyük etmen, sera içinde bitki gelişmesi için en uygun sıcaklığı sağlamada kullanılan yakıt ile ısıtma sistemi bakım giderleridir. Bu nedenle ülkemizde sera işletmeciliği kurulabilecek bölgeler </a:t>
            </a:r>
            <a:r>
              <a:rPr lang="tr-TR" sz="2400" b="1">
                <a:solidFill>
                  <a:srgbClr val="FF0000"/>
                </a:solidFill>
                <a:latin typeface="Comic Sans MS" pitchFamily="66" charset="0"/>
              </a:rPr>
              <a:t>Akdeniz, Ege, Marmara, Karadeniz Bölgeleri</a:t>
            </a:r>
            <a:r>
              <a:rPr lang="tr-TR" sz="2400" b="1">
                <a:latin typeface="Comic Sans MS" pitchFamily="66" charset="0"/>
              </a:rPr>
              <a:t> ile uygun mikro kliması olan yörelerdir.</a:t>
            </a:r>
          </a:p>
        </p:txBody>
      </p:sp>
      <p:sp>
        <p:nvSpPr>
          <p:cNvPr id="6147" name="Rectangle 12"/>
          <p:cNvSpPr>
            <a:spLocks noChangeArrowheads="1"/>
          </p:cNvSpPr>
          <p:nvPr/>
        </p:nvSpPr>
        <p:spPr bwMode="auto">
          <a:xfrm>
            <a:off x="574675" y="3429000"/>
            <a:ext cx="8569325" cy="2647950"/>
          </a:xfrm>
          <a:prstGeom prst="rect">
            <a:avLst/>
          </a:prstGeom>
          <a:noFill/>
          <a:ln w="9525">
            <a:noFill/>
            <a:miter lim="800000"/>
            <a:headEnd/>
            <a:tailEnd/>
          </a:ln>
        </p:spPr>
        <p:txBody>
          <a:bodyPr anchor="ctr">
            <a:spAutoFit/>
          </a:bodyPr>
          <a:lstStyle/>
          <a:p>
            <a:pPr algn="just"/>
            <a:r>
              <a:rPr lang="tr-TR" sz="2400" b="1">
                <a:latin typeface="Comic Sans MS" pitchFamily="66" charset="0"/>
              </a:rPr>
              <a:t>Ülkemizdeki sera alanlarının son yıllardaki dağılımına rakamsal olarak bakacak olursak, </a:t>
            </a:r>
            <a:r>
              <a:rPr lang="tr-TR" sz="2400" b="1">
                <a:solidFill>
                  <a:srgbClr val="FF0000"/>
                </a:solidFill>
                <a:latin typeface="Comic Sans MS" pitchFamily="66" charset="0"/>
              </a:rPr>
              <a:t>Türkiye'de sera alanlarının yaklaşık % 65'i, Antalya'da % 21'i, İçel’de, % 7'si Muğla'da, % 2'si, İzmir’de ve % 1'i Yalova’da</a:t>
            </a:r>
            <a:r>
              <a:rPr lang="tr-TR" sz="2400" b="1">
                <a:latin typeface="Comic Sans MS" pitchFamily="66" charset="0"/>
              </a:rPr>
              <a:t> bulunmaktadır. Bu dağılımda göstermektedir ki, Türkiye'de seracılık kış aylarının en sıcak geçtiği Akdeniz yöresinde toplanmıştır </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HPIM0489"/>
          <p:cNvPicPr>
            <a:picLocks noChangeAspect="1" noChangeArrowheads="1"/>
          </p:cNvPicPr>
          <p:nvPr/>
        </p:nvPicPr>
        <p:blipFill>
          <a:blip r:embed="rId2"/>
          <a:srcRect/>
          <a:stretch>
            <a:fillRect/>
          </a:stretch>
        </p:blipFill>
        <p:spPr bwMode="auto">
          <a:xfrm>
            <a:off x="914400" y="685800"/>
            <a:ext cx="7315200" cy="548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HPIM0488"/>
          <p:cNvPicPr>
            <a:picLocks noChangeAspect="1" noChangeArrowheads="1"/>
          </p:cNvPicPr>
          <p:nvPr/>
        </p:nvPicPr>
        <p:blipFill>
          <a:blip r:embed="rId2"/>
          <a:srcRect/>
          <a:stretch>
            <a:fillRect/>
          </a:stretch>
        </p:blipFill>
        <p:spPr bwMode="auto">
          <a:xfrm>
            <a:off x="914400" y="685800"/>
            <a:ext cx="7315200" cy="548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HPIM0453"/>
          <p:cNvPicPr>
            <a:picLocks noChangeAspect="1" noChangeArrowheads="1"/>
          </p:cNvPicPr>
          <p:nvPr/>
        </p:nvPicPr>
        <p:blipFill>
          <a:blip r:embed="rId2"/>
          <a:srcRect/>
          <a:stretch>
            <a:fillRect/>
          </a:stretch>
        </p:blipFill>
        <p:spPr bwMode="auto">
          <a:xfrm>
            <a:off x="914400" y="685800"/>
            <a:ext cx="7315200" cy="548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HPIM0454"/>
          <p:cNvPicPr>
            <a:picLocks noChangeAspect="1" noChangeArrowheads="1"/>
          </p:cNvPicPr>
          <p:nvPr/>
        </p:nvPicPr>
        <p:blipFill>
          <a:blip r:embed="rId2"/>
          <a:srcRect/>
          <a:stretch>
            <a:fillRect/>
          </a:stretch>
        </p:blipFill>
        <p:spPr bwMode="auto">
          <a:xfrm>
            <a:off x="914400" y="685800"/>
            <a:ext cx="7315200" cy="548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HPIM0455"/>
          <p:cNvPicPr>
            <a:picLocks noChangeAspect="1" noChangeArrowheads="1"/>
          </p:cNvPicPr>
          <p:nvPr/>
        </p:nvPicPr>
        <p:blipFill>
          <a:blip r:embed="rId2"/>
          <a:srcRect/>
          <a:stretch>
            <a:fillRect/>
          </a:stretch>
        </p:blipFill>
        <p:spPr bwMode="auto">
          <a:xfrm>
            <a:off x="914400" y="685800"/>
            <a:ext cx="7315200" cy="548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HPIM0456"/>
          <p:cNvPicPr>
            <a:picLocks noChangeAspect="1" noChangeArrowheads="1"/>
          </p:cNvPicPr>
          <p:nvPr/>
        </p:nvPicPr>
        <p:blipFill>
          <a:blip r:embed="rId2"/>
          <a:srcRect/>
          <a:stretch>
            <a:fillRect/>
          </a:stretch>
        </p:blipFill>
        <p:spPr bwMode="auto">
          <a:xfrm>
            <a:off x="2286000" y="381000"/>
            <a:ext cx="4572000" cy="609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descr="HPIM0457"/>
          <p:cNvPicPr>
            <a:picLocks noChangeAspect="1" noChangeArrowheads="1"/>
          </p:cNvPicPr>
          <p:nvPr/>
        </p:nvPicPr>
        <p:blipFill>
          <a:blip r:embed="rId2"/>
          <a:srcRect/>
          <a:stretch>
            <a:fillRect/>
          </a:stretch>
        </p:blipFill>
        <p:spPr bwMode="auto">
          <a:xfrm>
            <a:off x="914400" y="685800"/>
            <a:ext cx="7315200" cy="548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descr="HPIM0458"/>
          <p:cNvPicPr>
            <a:picLocks noChangeAspect="1" noChangeArrowheads="1"/>
          </p:cNvPicPr>
          <p:nvPr/>
        </p:nvPicPr>
        <p:blipFill>
          <a:blip r:embed="rId2"/>
          <a:srcRect/>
          <a:stretch>
            <a:fillRect/>
          </a:stretch>
        </p:blipFill>
        <p:spPr bwMode="auto">
          <a:xfrm>
            <a:off x="914400" y="685800"/>
            <a:ext cx="7315200" cy="548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HPIM0459"/>
          <p:cNvPicPr>
            <a:picLocks noChangeAspect="1" noChangeArrowheads="1"/>
          </p:cNvPicPr>
          <p:nvPr/>
        </p:nvPicPr>
        <p:blipFill>
          <a:blip r:embed="rId2"/>
          <a:srcRect/>
          <a:stretch>
            <a:fillRect/>
          </a:stretch>
        </p:blipFill>
        <p:spPr bwMode="auto">
          <a:xfrm>
            <a:off x="914400" y="685800"/>
            <a:ext cx="7315200" cy="548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HPIM0460"/>
          <p:cNvPicPr>
            <a:picLocks noChangeAspect="1" noChangeArrowheads="1"/>
          </p:cNvPicPr>
          <p:nvPr/>
        </p:nvPicPr>
        <p:blipFill>
          <a:blip r:embed="rId2"/>
          <a:srcRect/>
          <a:stretch>
            <a:fillRect/>
          </a:stretch>
        </p:blipFill>
        <p:spPr bwMode="auto">
          <a:xfrm>
            <a:off x="914400" y="685800"/>
            <a:ext cx="7315200" cy="548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11" descr="sera1"/>
          <p:cNvPicPr>
            <a:picLocks noChangeAspect="1" noChangeArrowheads="1"/>
          </p:cNvPicPr>
          <p:nvPr/>
        </p:nvPicPr>
        <p:blipFill>
          <a:blip r:embed="rId2"/>
          <a:srcRect/>
          <a:stretch>
            <a:fillRect/>
          </a:stretch>
        </p:blipFill>
        <p:spPr bwMode="auto">
          <a:xfrm>
            <a:off x="468313" y="333375"/>
            <a:ext cx="8351837" cy="5688013"/>
          </a:xfrm>
          <a:prstGeom prst="rect">
            <a:avLst/>
          </a:prstGeom>
          <a:noFill/>
          <a:ln w="9525">
            <a:noFill/>
            <a:miter lim="800000"/>
            <a:headEnd/>
            <a:tailEnd/>
          </a:ln>
        </p:spPr>
      </p:pic>
      <p:sp>
        <p:nvSpPr>
          <p:cNvPr id="7171" name="Rectangle 12"/>
          <p:cNvSpPr>
            <a:spLocks noChangeArrowheads="1"/>
          </p:cNvSpPr>
          <p:nvPr/>
        </p:nvSpPr>
        <p:spPr bwMode="auto">
          <a:xfrm>
            <a:off x="3779838" y="6165850"/>
            <a:ext cx="4465637" cy="396875"/>
          </a:xfrm>
          <a:prstGeom prst="rect">
            <a:avLst/>
          </a:prstGeom>
          <a:noFill/>
          <a:ln w="9525">
            <a:noFill/>
            <a:miter lim="800000"/>
            <a:headEnd/>
            <a:tailEnd/>
          </a:ln>
        </p:spPr>
        <p:txBody>
          <a:bodyPr>
            <a:spAutoFit/>
          </a:bodyPr>
          <a:lstStyle/>
          <a:p>
            <a:pPr algn="just"/>
            <a:r>
              <a:rPr lang="tr-TR" b="1">
                <a:latin typeface="Comic Sans MS" pitchFamily="66" charset="0"/>
              </a:rPr>
              <a:t>ANTALYA</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HPIM0461"/>
          <p:cNvPicPr>
            <a:picLocks noChangeAspect="1" noChangeArrowheads="1"/>
          </p:cNvPicPr>
          <p:nvPr/>
        </p:nvPicPr>
        <p:blipFill>
          <a:blip r:embed="rId2"/>
          <a:srcRect/>
          <a:stretch>
            <a:fillRect/>
          </a:stretch>
        </p:blipFill>
        <p:spPr bwMode="auto">
          <a:xfrm>
            <a:off x="2286000" y="381000"/>
            <a:ext cx="4572000" cy="609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HPIM0462"/>
          <p:cNvPicPr>
            <a:picLocks noChangeAspect="1" noChangeArrowheads="1"/>
          </p:cNvPicPr>
          <p:nvPr/>
        </p:nvPicPr>
        <p:blipFill>
          <a:blip r:embed="rId2"/>
          <a:srcRect/>
          <a:stretch>
            <a:fillRect/>
          </a:stretch>
        </p:blipFill>
        <p:spPr bwMode="auto">
          <a:xfrm>
            <a:off x="914400" y="685800"/>
            <a:ext cx="7315200" cy="548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descr="HPIM0463"/>
          <p:cNvPicPr>
            <a:picLocks noChangeAspect="1" noChangeArrowheads="1"/>
          </p:cNvPicPr>
          <p:nvPr/>
        </p:nvPicPr>
        <p:blipFill>
          <a:blip r:embed="rId2"/>
          <a:srcRect/>
          <a:stretch>
            <a:fillRect/>
          </a:stretch>
        </p:blipFill>
        <p:spPr bwMode="auto">
          <a:xfrm>
            <a:off x="914400" y="685800"/>
            <a:ext cx="7315200" cy="548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HPIM0464"/>
          <p:cNvPicPr>
            <a:picLocks noChangeAspect="1" noChangeArrowheads="1"/>
          </p:cNvPicPr>
          <p:nvPr/>
        </p:nvPicPr>
        <p:blipFill>
          <a:blip r:embed="rId2"/>
          <a:srcRect/>
          <a:stretch>
            <a:fillRect/>
          </a:stretch>
        </p:blipFill>
        <p:spPr bwMode="auto">
          <a:xfrm>
            <a:off x="914400" y="685800"/>
            <a:ext cx="7315200" cy="548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descr="HPIM0465"/>
          <p:cNvPicPr>
            <a:picLocks noChangeAspect="1" noChangeArrowheads="1"/>
          </p:cNvPicPr>
          <p:nvPr/>
        </p:nvPicPr>
        <p:blipFill>
          <a:blip r:embed="rId2"/>
          <a:srcRect/>
          <a:stretch>
            <a:fillRect/>
          </a:stretch>
        </p:blipFill>
        <p:spPr bwMode="auto">
          <a:xfrm>
            <a:off x="2286000" y="381000"/>
            <a:ext cx="4572000" cy="609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HPIM0466"/>
          <p:cNvPicPr>
            <a:picLocks noChangeAspect="1" noChangeArrowheads="1"/>
          </p:cNvPicPr>
          <p:nvPr/>
        </p:nvPicPr>
        <p:blipFill>
          <a:blip r:embed="rId2"/>
          <a:srcRect/>
          <a:stretch>
            <a:fillRect/>
          </a:stretch>
        </p:blipFill>
        <p:spPr bwMode="auto">
          <a:xfrm>
            <a:off x="2286000" y="381000"/>
            <a:ext cx="4572000" cy="609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HPIM0467"/>
          <p:cNvPicPr>
            <a:picLocks noChangeAspect="1" noChangeArrowheads="1"/>
          </p:cNvPicPr>
          <p:nvPr/>
        </p:nvPicPr>
        <p:blipFill>
          <a:blip r:embed="rId2"/>
          <a:srcRect/>
          <a:stretch>
            <a:fillRect/>
          </a:stretch>
        </p:blipFill>
        <p:spPr bwMode="auto">
          <a:xfrm>
            <a:off x="914400" y="685800"/>
            <a:ext cx="7315200" cy="548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descr="HPIM0468"/>
          <p:cNvPicPr>
            <a:picLocks noChangeAspect="1" noChangeArrowheads="1"/>
          </p:cNvPicPr>
          <p:nvPr/>
        </p:nvPicPr>
        <p:blipFill>
          <a:blip r:embed="rId2"/>
          <a:srcRect/>
          <a:stretch>
            <a:fillRect/>
          </a:stretch>
        </p:blipFill>
        <p:spPr bwMode="auto">
          <a:xfrm>
            <a:off x="914400" y="685800"/>
            <a:ext cx="7315200" cy="548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descr="HPIM0469"/>
          <p:cNvPicPr>
            <a:picLocks noChangeAspect="1" noChangeArrowheads="1"/>
          </p:cNvPicPr>
          <p:nvPr/>
        </p:nvPicPr>
        <p:blipFill>
          <a:blip r:embed="rId2"/>
          <a:srcRect/>
          <a:stretch>
            <a:fillRect/>
          </a:stretch>
        </p:blipFill>
        <p:spPr bwMode="auto">
          <a:xfrm>
            <a:off x="2286000" y="381000"/>
            <a:ext cx="4572000" cy="609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HPIM0470"/>
          <p:cNvPicPr>
            <a:picLocks noChangeAspect="1" noChangeArrowheads="1"/>
          </p:cNvPicPr>
          <p:nvPr/>
        </p:nvPicPr>
        <p:blipFill>
          <a:blip r:embed="rId2"/>
          <a:srcRect/>
          <a:stretch>
            <a:fillRect/>
          </a:stretch>
        </p:blipFill>
        <p:spPr bwMode="auto">
          <a:xfrm>
            <a:off x="914400" y="685800"/>
            <a:ext cx="7315200" cy="548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4"/>
          <p:cNvSpPr>
            <a:spLocks noChangeArrowheads="1"/>
          </p:cNvSpPr>
          <p:nvPr/>
        </p:nvSpPr>
        <p:spPr bwMode="auto">
          <a:xfrm>
            <a:off x="0" y="333375"/>
            <a:ext cx="8964613" cy="5883275"/>
          </a:xfrm>
          <a:prstGeom prst="rect">
            <a:avLst/>
          </a:prstGeom>
          <a:noFill/>
          <a:ln w="9525">
            <a:noFill/>
            <a:miter lim="800000"/>
            <a:headEnd/>
            <a:tailEnd/>
          </a:ln>
        </p:spPr>
        <p:txBody>
          <a:bodyPr>
            <a:spAutoFit/>
          </a:bodyPr>
          <a:lstStyle/>
          <a:p>
            <a:pPr marL="342900" indent="-342900" algn="just"/>
            <a:r>
              <a:rPr lang="tr-TR" b="1">
                <a:latin typeface="Comic Sans MS" pitchFamily="66" charset="0"/>
              </a:rPr>
              <a:t>Ülkemizde ve diğer ülkelerde bazı durumlarda sera işletmeciliği veya sera yetiştiriciliği ile "örtüaltı yetiştiriciliği" aynı anlamda kullanılmaktadır.</a:t>
            </a:r>
          </a:p>
          <a:p>
            <a:pPr marL="342900" indent="-342900" algn="just"/>
            <a:endParaRPr lang="tr-TR" b="1">
              <a:latin typeface="Comic Sans MS" pitchFamily="66" charset="0"/>
            </a:endParaRPr>
          </a:p>
          <a:p>
            <a:pPr marL="342900" indent="-342900" algn="just"/>
            <a:r>
              <a:rPr lang="tr-TR" b="1">
                <a:latin typeface="Comic Sans MS" pitchFamily="66" charset="0"/>
              </a:rPr>
              <a:t>Örtüaltı yetiştiriciliği oldukça geniş kapsamlı ve çevre koşullarının olumsuz etkisini kısmen veya tamamen ortadan kaldırarak bitkisel üretim yapmaya yarayan alçak veya yüksek sistemler olarak tanımlanabilir. Örtüaltı yetiştiriciliğini dört ayrı sınıfta inceleyebiliriz.</a:t>
            </a:r>
          </a:p>
          <a:p>
            <a:pPr marL="342900" indent="-342900" algn="just"/>
            <a:endParaRPr lang="tr-TR" b="1">
              <a:latin typeface="Comic Sans MS" pitchFamily="66" charset="0"/>
            </a:endParaRPr>
          </a:p>
          <a:p>
            <a:pPr marL="342900" indent="-342900" algn="just">
              <a:buFontTx/>
              <a:buAutoNum type="arabicPeriod"/>
            </a:pPr>
            <a:r>
              <a:rPr lang="tr-TR" b="1">
                <a:latin typeface="Comic Sans MS" pitchFamily="66" charset="0"/>
              </a:rPr>
              <a:t>Yüzeysel Örtüler: Örtüaltı yetiştiriciliğinde malçlama, yüzeysel örtüler, yastıklar şeklinde yapılan ve kısa veya uzun süre bitkilerin Üzerini kapatan, ayrıca tüm tarımsal işlemlerin dışardan yapıldığı sistemlerdir.</a:t>
            </a:r>
          </a:p>
          <a:p>
            <a:pPr marL="342900" indent="-342900" algn="just"/>
            <a:endParaRPr lang="tr-TR" b="1">
              <a:latin typeface="Comic Sans MS" pitchFamily="66" charset="0"/>
            </a:endParaRPr>
          </a:p>
          <a:p>
            <a:pPr marL="342900" indent="-342900" algn="just"/>
            <a:r>
              <a:rPr lang="tr-TR" b="1">
                <a:latin typeface="Comic Sans MS" pitchFamily="66" charset="0"/>
              </a:rPr>
              <a:t>2. Alçak tüneller: Yerden yüksekliği 1 m'ye kadar olan bu örtüler, havalar ısınınca ve bitkiler belirli bir yüksekliğe ulaşınca kaldırılır. Tarımsal işlemlerin hepsi örtü dışından yapılır.</a:t>
            </a:r>
          </a:p>
          <a:p>
            <a:pPr marL="342900" indent="-342900" algn="just"/>
            <a:endParaRPr lang="tr-TR" b="1">
              <a:latin typeface="Comic Sans MS" pitchFamily="66" charset="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descr="HPIM0471"/>
          <p:cNvPicPr>
            <a:picLocks noChangeAspect="1" noChangeArrowheads="1"/>
          </p:cNvPicPr>
          <p:nvPr/>
        </p:nvPicPr>
        <p:blipFill>
          <a:blip r:embed="rId2"/>
          <a:srcRect/>
          <a:stretch>
            <a:fillRect/>
          </a:stretch>
        </p:blipFill>
        <p:spPr bwMode="auto">
          <a:xfrm>
            <a:off x="914400" y="685800"/>
            <a:ext cx="7315200" cy="548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HPIM0473"/>
          <p:cNvPicPr>
            <a:picLocks noChangeAspect="1" noChangeArrowheads="1"/>
          </p:cNvPicPr>
          <p:nvPr/>
        </p:nvPicPr>
        <p:blipFill>
          <a:blip r:embed="rId2"/>
          <a:srcRect/>
          <a:stretch>
            <a:fillRect/>
          </a:stretch>
        </p:blipFill>
        <p:spPr bwMode="auto">
          <a:xfrm>
            <a:off x="914400" y="685800"/>
            <a:ext cx="7315200" cy="548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descr="HPIM0474"/>
          <p:cNvPicPr>
            <a:picLocks noChangeAspect="1" noChangeArrowheads="1"/>
          </p:cNvPicPr>
          <p:nvPr/>
        </p:nvPicPr>
        <p:blipFill>
          <a:blip r:embed="rId2"/>
          <a:srcRect/>
          <a:stretch>
            <a:fillRect/>
          </a:stretch>
        </p:blipFill>
        <p:spPr bwMode="auto">
          <a:xfrm>
            <a:off x="914400" y="685800"/>
            <a:ext cx="7315200" cy="548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descr="HPIM0475"/>
          <p:cNvPicPr>
            <a:picLocks noChangeAspect="1" noChangeArrowheads="1"/>
          </p:cNvPicPr>
          <p:nvPr/>
        </p:nvPicPr>
        <p:blipFill>
          <a:blip r:embed="rId2"/>
          <a:srcRect/>
          <a:stretch>
            <a:fillRect/>
          </a:stretch>
        </p:blipFill>
        <p:spPr bwMode="auto">
          <a:xfrm>
            <a:off x="914400" y="685800"/>
            <a:ext cx="7315200" cy="548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descr="HPIM0477"/>
          <p:cNvPicPr>
            <a:picLocks noChangeAspect="1" noChangeArrowheads="1"/>
          </p:cNvPicPr>
          <p:nvPr/>
        </p:nvPicPr>
        <p:blipFill>
          <a:blip r:embed="rId2"/>
          <a:srcRect/>
          <a:stretch>
            <a:fillRect/>
          </a:stretch>
        </p:blipFill>
        <p:spPr bwMode="auto">
          <a:xfrm>
            <a:off x="914400" y="685800"/>
            <a:ext cx="7315200" cy="548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descr="HPIM0478"/>
          <p:cNvPicPr>
            <a:picLocks noChangeAspect="1" noChangeArrowheads="1"/>
          </p:cNvPicPr>
          <p:nvPr/>
        </p:nvPicPr>
        <p:blipFill>
          <a:blip r:embed="rId2"/>
          <a:srcRect/>
          <a:stretch>
            <a:fillRect/>
          </a:stretch>
        </p:blipFill>
        <p:spPr bwMode="auto">
          <a:xfrm>
            <a:off x="2286000" y="381000"/>
            <a:ext cx="4572000" cy="609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HPIM0479"/>
          <p:cNvPicPr>
            <a:picLocks noChangeAspect="1" noChangeArrowheads="1"/>
          </p:cNvPicPr>
          <p:nvPr/>
        </p:nvPicPr>
        <p:blipFill>
          <a:blip r:embed="rId2"/>
          <a:srcRect/>
          <a:stretch>
            <a:fillRect/>
          </a:stretch>
        </p:blipFill>
        <p:spPr bwMode="auto">
          <a:xfrm>
            <a:off x="914400" y="685800"/>
            <a:ext cx="7315200" cy="548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descr="HPIM0480"/>
          <p:cNvPicPr>
            <a:picLocks noChangeAspect="1" noChangeArrowheads="1"/>
          </p:cNvPicPr>
          <p:nvPr/>
        </p:nvPicPr>
        <p:blipFill>
          <a:blip r:embed="rId2"/>
          <a:srcRect/>
          <a:stretch>
            <a:fillRect/>
          </a:stretch>
        </p:blipFill>
        <p:spPr bwMode="auto">
          <a:xfrm>
            <a:off x="914400" y="685800"/>
            <a:ext cx="7315200" cy="548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HPIM0482"/>
          <p:cNvPicPr>
            <a:picLocks noChangeAspect="1" noChangeArrowheads="1"/>
          </p:cNvPicPr>
          <p:nvPr/>
        </p:nvPicPr>
        <p:blipFill>
          <a:blip r:embed="rId2"/>
          <a:srcRect/>
          <a:stretch>
            <a:fillRect/>
          </a:stretch>
        </p:blipFill>
        <p:spPr bwMode="auto">
          <a:xfrm>
            <a:off x="914400" y="685800"/>
            <a:ext cx="7315200" cy="548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descr="HPIM0491"/>
          <p:cNvPicPr>
            <a:picLocks noChangeAspect="1" noChangeArrowheads="1"/>
          </p:cNvPicPr>
          <p:nvPr/>
        </p:nvPicPr>
        <p:blipFill>
          <a:blip r:embed="rId2"/>
          <a:srcRect/>
          <a:stretch>
            <a:fillRect/>
          </a:stretch>
        </p:blipFill>
        <p:spPr bwMode="auto">
          <a:xfrm>
            <a:off x="914400" y="685800"/>
            <a:ext cx="7315200" cy="548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ChangeArrowheads="1"/>
          </p:cNvSpPr>
          <p:nvPr/>
        </p:nvSpPr>
        <p:spPr bwMode="auto">
          <a:xfrm>
            <a:off x="323850" y="404813"/>
            <a:ext cx="8281988" cy="3140075"/>
          </a:xfrm>
          <a:prstGeom prst="rect">
            <a:avLst/>
          </a:prstGeom>
          <a:noFill/>
          <a:ln w="9525">
            <a:noFill/>
            <a:miter lim="800000"/>
            <a:headEnd/>
            <a:tailEnd/>
          </a:ln>
        </p:spPr>
        <p:txBody>
          <a:bodyPr>
            <a:spAutoFit/>
          </a:bodyPr>
          <a:lstStyle/>
          <a:p>
            <a:pPr algn="just"/>
            <a:r>
              <a:rPr lang="tr-TR" b="1">
                <a:latin typeface="Comic Sans MS" pitchFamily="66" charset="0"/>
              </a:rPr>
              <a:t>3. Yüksek tüneller: Örtüaltı yetiştiriciliğinde insanın içerisine rahatça girebileceği, tarımsal mekanizasyona olanak sağlayan, ancak ısıtma, havalandırma sistemleri genellikle olmayan, dar ve yarım daire kesitli yapılardır.</a:t>
            </a:r>
          </a:p>
          <a:p>
            <a:pPr algn="just"/>
            <a:endParaRPr lang="tr-TR" b="1">
              <a:latin typeface="Comic Sans MS" pitchFamily="66" charset="0"/>
            </a:endParaRPr>
          </a:p>
          <a:p>
            <a:pPr algn="just"/>
            <a:r>
              <a:rPr lang="tr-TR" b="1">
                <a:latin typeface="Comic Sans MS" pitchFamily="66" charset="0"/>
              </a:rPr>
              <a:t>	Bu örtü tiplerinin hepsi plastik örtülerdir.</a:t>
            </a:r>
          </a:p>
          <a:p>
            <a:pPr algn="just"/>
            <a:endParaRPr lang="tr-TR" b="1">
              <a:latin typeface="Comic Sans MS" pitchFamily="66" charset="0"/>
            </a:endParaRPr>
          </a:p>
          <a:p>
            <a:pPr algn="just"/>
            <a:r>
              <a:rPr lang="tr-TR" b="1">
                <a:latin typeface="Comic Sans MS" pitchFamily="66" charset="0"/>
              </a:rPr>
              <a:t>4.Seralar: Tüm iklim elemanlarının denetimine olanak sağlayabilecek örtülü yapılardır.</a:t>
            </a:r>
          </a:p>
          <a:p>
            <a:pPr algn="just"/>
            <a:r>
              <a:rPr lang="tr-TR" b="1">
                <a:latin typeface="Comic Sans MS" pitchFamily="66" charset="0"/>
              </a:rPr>
              <a:t>.</a:t>
            </a:r>
          </a:p>
        </p:txBody>
      </p:sp>
      <p:pic>
        <p:nvPicPr>
          <p:cNvPr id="9219" name="Picture 10" descr="durashade"/>
          <p:cNvPicPr>
            <a:picLocks noChangeAspect="1" noChangeArrowheads="1"/>
          </p:cNvPicPr>
          <p:nvPr/>
        </p:nvPicPr>
        <p:blipFill>
          <a:blip r:embed="rId2"/>
          <a:srcRect/>
          <a:stretch>
            <a:fillRect/>
          </a:stretch>
        </p:blipFill>
        <p:spPr bwMode="auto">
          <a:xfrm>
            <a:off x="468313" y="3573463"/>
            <a:ext cx="3810000" cy="2581275"/>
          </a:xfrm>
          <a:prstGeom prst="rect">
            <a:avLst/>
          </a:prstGeom>
          <a:noFill/>
          <a:ln w="9525">
            <a:noFill/>
            <a:miter lim="800000"/>
            <a:headEnd/>
            <a:tailEnd/>
          </a:ln>
        </p:spPr>
      </p:pic>
      <p:sp>
        <p:nvSpPr>
          <p:cNvPr id="9220" name="Rectangle 11"/>
          <p:cNvSpPr>
            <a:spLocks noChangeArrowheads="1"/>
          </p:cNvSpPr>
          <p:nvPr/>
        </p:nvSpPr>
        <p:spPr bwMode="auto">
          <a:xfrm>
            <a:off x="611188" y="6237288"/>
            <a:ext cx="4465637" cy="396875"/>
          </a:xfrm>
          <a:prstGeom prst="rect">
            <a:avLst/>
          </a:prstGeom>
          <a:noFill/>
          <a:ln w="9525">
            <a:noFill/>
            <a:miter lim="800000"/>
            <a:headEnd/>
            <a:tailEnd/>
          </a:ln>
        </p:spPr>
        <p:txBody>
          <a:bodyPr>
            <a:spAutoFit/>
          </a:bodyPr>
          <a:lstStyle/>
          <a:p>
            <a:pPr algn="just"/>
            <a:r>
              <a:rPr lang="tr-TR" b="1">
                <a:latin typeface="Comic Sans MS" pitchFamily="66" charset="0"/>
              </a:rPr>
              <a:t>YÜKSEK TÜNEL</a:t>
            </a:r>
          </a:p>
        </p:txBody>
      </p:sp>
      <p:pic>
        <p:nvPicPr>
          <p:cNvPr id="9221" name="Picture 13" descr="g_roof"/>
          <p:cNvPicPr>
            <a:picLocks noChangeAspect="1" noChangeArrowheads="1"/>
          </p:cNvPicPr>
          <p:nvPr/>
        </p:nvPicPr>
        <p:blipFill>
          <a:blip r:embed="rId3"/>
          <a:srcRect/>
          <a:stretch>
            <a:fillRect/>
          </a:stretch>
        </p:blipFill>
        <p:spPr bwMode="auto">
          <a:xfrm>
            <a:off x="4859338" y="3500438"/>
            <a:ext cx="3690937" cy="2663825"/>
          </a:xfrm>
          <a:prstGeom prst="rect">
            <a:avLst/>
          </a:prstGeom>
          <a:noFill/>
          <a:ln w="9525">
            <a:noFill/>
            <a:miter lim="800000"/>
            <a:headEnd/>
            <a:tailEnd/>
          </a:ln>
        </p:spPr>
      </p:pic>
      <p:sp>
        <p:nvSpPr>
          <p:cNvPr id="9222" name="Rectangle 14"/>
          <p:cNvSpPr>
            <a:spLocks noChangeArrowheads="1"/>
          </p:cNvSpPr>
          <p:nvPr/>
        </p:nvSpPr>
        <p:spPr bwMode="auto">
          <a:xfrm>
            <a:off x="5724525" y="6237288"/>
            <a:ext cx="2376488" cy="396875"/>
          </a:xfrm>
          <a:prstGeom prst="rect">
            <a:avLst/>
          </a:prstGeom>
          <a:noFill/>
          <a:ln w="9525">
            <a:noFill/>
            <a:miter lim="800000"/>
            <a:headEnd/>
            <a:tailEnd/>
          </a:ln>
        </p:spPr>
        <p:txBody>
          <a:bodyPr>
            <a:spAutoFit/>
          </a:bodyPr>
          <a:lstStyle/>
          <a:p>
            <a:pPr algn="just"/>
            <a:r>
              <a:rPr lang="tr-TR" b="1">
                <a:latin typeface="Comic Sans MS" pitchFamily="66" charset="0"/>
              </a:rPr>
              <a:t>ALÇAK TÜNEL</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descr="HPIM0485"/>
          <p:cNvPicPr>
            <a:picLocks noChangeAspect="1" noChangeArrowheads="1"/>
          </p:cNvPicPr>
          <p:nvPr/>
        </p:nvPicPr>
        <p:blipFill>
          <a:blip r:embed="rId2"/>
          <a:srcRect/>
          <a:stretch>
            <a:fillRect/>
          </a:stretch>
        </p:blipFill>
        <p:spPr bwMode="auto">
          <a:xfrm>
            <a:off x="914400" y="685800"/>
            <a:ext cx="7315200" cy="548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45"/>
          <p:cNvSpPr>
            <a:spLocks noChangeArrowheads="1"/>
          </p:cNvSpPr>
          <p:nvPr/>
        </p:nvSpPr>
        <p:spPr bwMode="auto">
          <a:xfrm>
            <a:off x="468313" y="333375"/>
            <a:ext cx="2466975" cy="396875"/>
          </a:xfrm>
          <a:prstGeom prst="rect">
            <a:avLst/>
          </a:prstGeom>
          <a:noFill/>
          <a:ln w="9525">
            <a:noFill/>
            <a:miter lim="800000"/>
            <a:headEnd/>
            <a:tailEnd/>
          </a:ln>
        </p:spPr>
        <p:txBody>
          <a:bodyPr wrap="none">
            <a:spAutoFit/>
          </a:bodyPr>
          <a:lstStyle/>
          <a:p>
            <a:r>
              <a:rPr lang="tr-TR" b="1">
                <a:solidFill>
                  <a:srgbClr val="FF0000"/>
                </a:solidFill>
              </a:rPr>
              <a:t>1. Yüzeysel Örtüler</a:t>
            </a:r>
          </a:p>
        </p:txBody>
      </p:sp>
      <p:sp>
        <p:nvSpPr>
          <p:cNvPr id="10243" name="Rectangle 246"/>
          <p:cNvSpPr>
            <a:spLocks noChangeArrowheads="1"/>
          </p:cNvSpPr>
          <p:nvPr/>
        </p:nvSpPr>
        <p:spPr bwMode="auto">
          <a:xfrm>
            <a:off x="395288" y="765175"/>
            <a:ext cx="8459787" cy="1006475"/>
          </a:xfrm>
          <a:prstGeom prst="rect">
            <a:avLst/>
          </a:prstGeom>
          <a:noFill/>
          <a:ln w="9525">
            <a:noFill/>
            <a:miter lim="800000"/>
            <a:headEnd/>
            <a:tailEnd/>
          </a:ln>
        </p:spPr>
        <p:txBody>
          <a:bodyPr anchor="ctr">
            <a:spAutoFit/>
          </a:bodyPr>
          <a:lstStyle/>
          <a:p>
            <a:pPr algn="just"/>
            <a:r>
              <a:rPr lang="tr-TR" b="1">
                <a:latin typeface="Comic Sans MS" pitchFamily="66" charset="0"/>
              </a:rPr>
              <a:t>Toprak yüzeyinde tüm yetişme mevsimi boyunca kalan plastiklere malç plastikler ve fide döneminde belirli bir süre kalanlara da yüzeysel plastikler denir. </a:t>
            </a:r>
          </a:p>
        </p:txBody>
      </p:sp>
      <p:sp>
        <p:nvSpPr>
          <p:cNvPr id="10244" name="Rectangle 247"/>
          <p:cNvSpPr>
            <a:spLocks noChangeArrowheads="1"/>
          </p:cNvSpPr>
          <p:nvPr/>
        </p:nvSpPr>
        <p:spPr bwMode="auto">
          <a:xfrm>
            <a:off x="395288" y="1852613"/>
            <a:ext cx="8748712" cy="2225675"/>
          </a:xfrm>
          <a:prstGeom prst="rect">
            <a:avLst/>
          </a:prstGeom>
          <a:noFill/>
          <a:ln w="9525">
            <a:noFill/>
            <a:miter lim="800000"/>
            <a:headEnd/>
            <a:tailEnd/>
          </a:ln>
        </p:spPr>
        <p:txBody>
          <a:bodyPr anchor="ctr">
            <a:spAutoFit/>
          </a:bodyPr>
          <a:lstStyle/>
          <a:p>
            <a:pPr algn="just"/>
            <a:r>
              <a:rPr lang="tr-TR" b="1">
                <a:latin typeface="Comic Sans MS" pitchFamily="66" charset="0"/>
              </a:rPr>
              <a:t>Bitkilerin daha iyi gelişme gösterebilmeleri için toprağın fiziksel özelliklerini (sıcaklık, nem vb.) artırmak, kaliteli, erkenci ve bol ürün almak amacıyla toprak yüzeyinin ince bir tabakayla kaplanmasına </a:t>
            </a:r>
            <a:r>
              <a:rPr lang="tr-TR" b="1">
                <a:solidFill>
                  <a:srgbClr val="FF0000"/>
                </a:solidFill>
                <a:latin typeface="Comic Sans MS" pitchFamily="66" charset="0"/>
              </a:rPr>
              <a:t>malçlama</a:t>
            </a:r>
            <a:r>
              <a:rPr lang="tr-TR" b="1">
                <a:latin typeface="Comic Sans MS" pitchFamily="66" charset="0"/>
              </a:rPr>
              <a:t> denir.</a:t>
            </a:r>
          </a:p>
          <a:p>
            <a:pPr algn="just"/>
            <a:r>
              <a:rPr lang="tr-TR" b="1">
                <a:solidFill>
                  <a:srgbClr val="FF0000"/>
                </a:solidFill>
                <a:latin typeface="Comic Sans MS" pitchFamily="66" charset="0"/>
              </a:rPr>
              <a:t>Malç materyali</a:t>
            </a:r>
            <a:r>
              <a:rPr lang="tr-TR" b="1">
                <a:latin typeface="Comic Sans MS" pitchFamily="66" charset="0"/>
              </a:rPr>
              <a:t> olarak, bitki sapları, saman balyaları, torf gibi maddeler kullanılabileceği gibi daha kullanışlı olarak değişik renk ve kalınlıktaki plastikler malç materyali olarak kullanılabilir</a:t>
            </a:r>
            <a:r>
              <a:rPr lang="en-US" b="1">
                <a:latin typeface="Comic Sans MS" pitchFamily="66" charset="0"/>
              </a:rPr>
              <a:t>.</a:t>
            </a:r>
          </a:p>
        </p:txBody>
      </p:sp>
      <p:pic>
        <p:nvPicPr>
          <p:cNvPr id="10245" name="Picture 249" descr="plastika_ik.jpg"/>
          <p:cNvPicPr>
            <a:picLocks noChangeAspect="1" noChangeArrowheads="1"/>
          </p:cNvPicPr>
          <p:nvPr/>
        </p:nvPicPr>
        <p:blipFill>
          <a:blip r:embed="rId2"/>
          <a:srcRect/>
          <a:stretch>
            <a:fillRect/>
          </a:stretch>
        </p:blipFill>
        <p:spPr bwMode="auto">
          <a:xfrm>
            <a:off x="611188" y="4292600"/>
            <a:ext cx="3455987" cy="2305050"/>
          </a:xfrm>
          <a:prstGeom prst="rect">
            <a:avLst/>
          </a:prstGeom>
          <a:noFill/>
          <a:ln w="9525">
            <a:noFill/>
            <a:miter lim="800000"/>
            <a:headEnd/>
            <a:tailEnd/>
          </a:ln>
        </p:spPr>
      </p:pic>
      <p:pic>
        <p:nvPicPr>
          <p:cNvPr id="10246" name="Picture 251" descr="samanmal__alt.jpg"/>
          <p:cNvPicPr>
            <a:picLocks noChangeAspect="1" noChangeArrowheads="1"/>
          </p:cNvPicPr>
          <p:nvPr/>
        </p:nvPicPr>
        <p:blipFill>
          <a:blip r:embed="rId3"/>
          <a:srcRect/>
          <a:stretch>
            <a:fillRect/>
          </a:stretch>
        </p:blipFill>
        <p:spPr bwMode="auto">
          <a:xfrm>
            <a:off x="4427538" y="4221163"/>
            <a:ext cx="4105275" cy="23764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39"/>
          <p:cNvSpPr>
            <a:spLocks noChangeArrowheads="1"/>
          </p:cNvSpPr>
          <p:nvPr/>
        </p:nvSpPr>
        <p:spPr bwMode="auto">
          <a:xfrm>
            <a:off x="539750" y="404813"/>
            <a:ext cx="8172450" cy="5203825"/>
          </a:xfrm>
          <a:prstGeom prst="rect">
            <a:avLst/>
          </a:prstGeom>
          <a:noFill/>
          <a:ln w="9525">
            <a:noFill/>
            <a:miter lim="800000"/>
            <a:headEnd/>
            <a:tailEnd/>
          </a:ln>
        </p:spPr>
        <p:txBody>
          <a:bodyPr anchor="ctr">
            <a:spAutoFit/>
          </a:bodyPr>
          <a:lstStyle/>
          <a:p>
            <a:pPr indent="358775" algn="just">
              <a:tabLst>
                <a:tab pos="350838" algn="l"/>
              </a:tabLst>
            </a:pPr>
            <a:r>
              <a:rPr lang="en-US" sz="2400" b="1">
                <a:latin typeface="Comic Sans MS" pitchFamily="66" charset="0"/>
              </a:rPr>
              <a:t>Malç plastiklerin kullanımı ile şu yararlar sağlanır.</a:t>
            </a:r>
            <a:endParaRPr lang="tr-TR" sz="2400" b="1">
              <a:latin typeface="Comic Sans MS" pitchFamily="66" charset="0"/>
            </a:endParaRPr>
          </a:p>
          <a:p>
            <a:pPr indent="358775" algn="just">
              <a:tabLst>
                <a:tab pos="350838" algn="l"/>
              </a:tabLst>
            </a:pPr>
            <a:endParaRPr lang="tr-TR" sz="2400" b="1">
              <a:latin typeface="Comic Sans MS" pitchFamily="66" charset="0"/>
            </a:endParaRPr>
          </a:p>
          <a:p>
            <a:pPr indent="358775" algn="just">
              <a:tabLst>
                <a:tab pos="350838" algn="l"/>
              </a:tabLst>
            </a:pPr>
            <a:endParaRPr lang="en-US" sz="2400" b="1">
              <a:latin typeface="Comic Sans MS" pitchFamily="66" charset="0"/>
            </a:endParaRPr>
          </a:p>
          <a:p>
            <a:pPr indent="358775" algn="just">
              <a:tabLst>
                <a:tab pos="350838" algn="l"/>
              </a:tabLst>
            </a:pPr>
            <a:r>
              <a:rPr lang="en-US" sz="2400" b="1">
                <a:latin typeface="Comic Sans MS" pitchFamily="66" charset="0"/>
              </a:rPr>
              <a:t>	1. Malçlar yabancı otların gelişmesini önleyerek, işgücü masrafının önemli derecede azalmasına neden olurlar.</a:t>
            </a:r>
          </a:p>
          <a:p>
            <a:pPr indent="358775" algn="just">
              <a:tabLst>
                <a:tab pos="350838" algn="l"/>
              </a:tabLst>
            </a:pPr>
            <a:r>
              <a:rPr lang="en-US" sz="2400" b="1">
                <a:latin typeface="Comic Sans MS" pitchFamily="66" charset="0"/>
              </a:rPr>
              <a:t>	2.</a:t>
            </a:r>
            <a:r>
              <a:rPr lang="tr-TR" sz="2400" b="1">
                <a:latin typeface="Comic Sans MS" pitchFamily="66" charset="0"/>
              </a:rPr>
              <a:t> </a:t>
            </a:r>
            <a:r>
              <a:rPr lang="en-US" sz="2400" b="1">
                <a:latin typeface="Comic Sans MS" pitchFamily="66" charset="0"/>
              </a:rPr>
              <a:t>Toprağın kurumasını ve kaymak bağlamasını engellerler.</a:t>
            </a:r>
          </a:p>
          <a:p>
            <a:pPr indent="358775" algn="just">
              <a:tabLst>
                <a:tab pos="350838" algn="l"/>
              </a:tabLst>
            </a:pPr>
            <a:r>
              <a:rPr lang="en-US" sz="2400" b="1">
                <a:latin typeface="Comic Sans MS" pitchFamily="66" charset="0"/>
              </a:rPr>
              <a:t>	3. Toprak yüzeyinden suyun buharlaşmasını engellediği için, su tasarrufunu sağlar.</a:t>
            </a:r>
          </a:p>
          <a:p>
            <a:pPr indent="358775" algn="just">
              <a:tabLst>
                <a:tab pos="350838" algn="l"/>
              </a:tabLst>
            </a:pPr>
            <a:r>
              <a:rPr lang="en-US" sz="2400" b="1">
                <a:latin typeface="Comic Sans MS" pitchFamily="66" charset="0"/>
              </a:rPr>
              <a:t>	4. Topraktan nem kaybı azaldığı için, toprak canlılığı korunur ve gölge tavı sağlanır.</a:t>
            </a:r>
          </a:p>
          <a:p>
            <a:pPr indent="358775" algn="just">
              <a:tabLst>
                <a:tab pos="350838" algn="l"/>
              </a:tabLst>
            </a:pPr>
            <a:r>
              <a:rPr lang="en-US" sz="2400" b="1">
                <a:latin typeface="Comic Sans MS" pitchFamily="66" charset="0"/>
              </a:rPr>
              <a:t>	5. Yabancı otlarla mekanik mücadele edilmediği için bitki köklerinin zedelenmesi engellenmiş olur.</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Kenar Çizgili">
  <a:themeElements>
    <a:clrScheme name="Kenar Çizgili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Kenar Çizgili">
      <a:majorFont>
        <a:latin typeface="Garamond"/>
        <a:ea typeface=""/>
        <a:cs typeface=""/>
      </a:majorFont>
      <a:minorFont>
        <a:latin typeface="Arial"/>
        <a:ea typeface=""/>
        <a:cs typeface=""/>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Kenar Çizgili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Kenar Çizgili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Kenar Çizgili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Kenar Çizgili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Kenar Çizgili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Kenar Çizgili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Kenar Çizgili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Kenar Çizgili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Kenar Çizgili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Edge</Template>
  <TotalTime>7209</TotalTime>
  <Words>2385</Words>
  <Application>Microsoft PowerPoint</Application>
  <PresentationFormat>Ekran Gösterisi (4:3)</PresentationFormat>
  <Paragraphs>173</Paragraphs>
  <Slides>70</Slides>
  <Notes>0</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70</vt:i4>
      </vt:variant>
    </vt:vector>
  </HeadingPairs>
  <TitlesOfParts>
    <vt:vector size="77" baseType="lpstr">
      <vt:lpstr>Arial</vt:lpstr>
      <vt:lpstr>Garamond</vt:lpstr>
      <vt:lpstr>Wingdings</vt:lpstr>
      <vt:lpstr>Calibri</vt:lpstr>
      <vt:lpstr>Comic Sans MS</vt:lpstr>
      <vt:lpstr>Times New Roman</vt:lpstr>
      <vt:lpstr>Kenar Çizgili</vt:lpstr>
      <vt:lpstr>Slayt 1</vt:lpstr>
      <vt:lpstr>Slayt 2</vt:lpstr>
      <vt:lpstr>Slayt 3</vt:lpstr>
      <vt:lpstr>Slayt 4</vt:lpstr>
      <vt:lpstr>Slayt 5</vt:lpstr>
      <vt:lpstr>Slayt 6</vt:lpstr>
      <vt:lpstr>Slayt 7</vt:lpstr>
      <vt:lpstr>Slayt 8</vt:lpstr>
      <vt:lpstr>Slayt 9</vt:lpstr>
      <vt:lpstr>Slayt 10</vt:lpstr>
      <vt:lpstr>Slayt 11</vt:lpstr>
      <vt:lpstr>Slayt 12</vt:lpstr>
      <vt:lpstr>Slayt 13</vt:lpstr>
      <vt:lpstr>Slayt 14</vt:lpstr>
      <vt:lpstr>Slayt 15</vt:lpstr>
      <vt:lpstr>Slayt 16</vt:lpstr>
      <vt:lpstr>Slayt 17</vt:lpstr>
      <vt:lpstr>Slayt 18</vt:lpstr>
      <vt:lpstr>Slayt 19</vt:lpstr>
      <vt:lpstr>Slayt 20</vt:lpstr>
      <vt:lpstr>Slayt 21</vt:lpstr>
      <vt:lpstr>Slayt 22</vt:lpstr>
      <vt:lpstr>Slayt 23</vt:lpstr>
      <vt:lpstr>Slayt 24</vt:lpstr>
      <vt:lpstr>Slayt 25</vt:lpstr>
      <vt:lpstr>Slayt 26</vt:lpstr>
      <vt:lpstr>Slayt 27</vt:lpstr>
      <vt:lpstr>Slayt 28</vt:lpstr>
      <vt:lpstr>Slayt 29</vt:lpstr>
      <vt:lpstr>Slayt 30</vt:lpstr>
      <vt:lpstr>Slayt 31</vt:lpstr>
      <vt:lpstr>Slayt 32</vt:lpstr>
      <vt:lpstr>Slayt 33</vt:lpstr>
      <vt:lpstr>Slayt 34</vt:lpstr>
      <vt:lpstr>Slayt 35</vt:lpstr>
      <vt:lpstr>Slayt 36</vt:lpstr>
      <vt:lpstr>Slayt 37</vt:lpstr>
      <vt:lpstr>Slayt 38</vt:lpstr>
      <vt:lpstr>Slayt 39</vt:lpstr>
      <vt:lpstr>Slayt 40</vt:lpstr>
      <vt:lpstr>Slayt 41</vt:lpstr>
      <vt:lpstr>Slayt 42</vt:lpstr>
      <vt:lpstr>Slayt 43</vt:lpstr>
      <vt:lpstr>Slayt 44</vt:lpstr>
      <vt:lpstr>Slayt 45</vt:lpstr>
      <vt:lpstr>Slayt 46</vt:lpstr>
      <vt:lpstr>Slayt 47</vt:lpstr>
      <vt:lpstr>Slayt 48</vt:lpstr>
      <vt:lpstr>Slayt 49</vt:lpstr>
      <vt:lpstr>Slayt 50</vt:lpstr>
      <vt:lpstr>Slayt 51</vt:lpstr>
      <vt:lpstr>Slayt 52</vt:lpstr>
      <vt:lpstr>Slayt 53</vt:lpstr>
      <vt:lpstr>Slayt 54</vt:lpstr>
      <vt:lpstr>Slayt 55</vt:lpstr>
      <vt:lpstr>Slayt 56</vt:lpstr>
      <vt:lpstr>Slayt 57</vt:lpstr>
      <vt:lpstr>Slayt 58</vt:lpstr>
      <vt:lpstr>Slayt 59</vt:lpstr>
      <vt:lpstr>Slayt 60</vt:lpstr>
      <vt:lpstr>Slayt 61</vt:lpstr>
      <vt:lpstr>Slayt 62</vt:lpstr>
      <vt:lpstr>Slayt 63</vt:lpstr>
      <vt:lpstr>Slayt 64</vt:lpstr>
      <vt:lpstr>Slayt 65</vt:lpstr>
      <vt:lpstr>Slayt 66</vt:lpstr>
      <vt:lpstr>Slayt 67</vt:lpstr>
      <vt:lpstr>Slayt 68</vt:lpstr>
      <vt:lpstr>Slayt 69</vt:lpstr>
      <vt:lpstr>Slayt 70</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SULAMA YÖNTEMLERİ</dc:title>
  <dc:creator>Araş.Gör. Hakan OKURSOY</dc:creator>
  <dc:description>Sulama Yöntemleri (Sunu) Made in OKURSOY</dc:description>
  <cp:lastModifiedBy>.</cp:lastModifiedBy>
  <cp:revision>126</cp:revision>
  <dcterms:created xsi:type="dcterms:W3CDTF">2006-10-08T13:59:36Z</dcterms:created>
  <dcterms:modified xsi:type="dcterms:W3CDTF">2011-11-18T08:44:31Z</dcterms:modified>
</cp:coreProperties>
</file>